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31"/>
  </p:notesMasterIdLst>
  <p:handoutMasterIdLst>
    <p:handoutMasterId r:id="rId132"/>
  </p:handoutMasterIdLst>
  <p:sldIdLst>
    <p:sldId id="979" r:id="rId2"/>
    <p:sldId id="976" r:id="rId3"/>
    <p:sldId id="978" r:id="rId4"/>
    <p:sldId id="307" r:id="rId5"/>
    <p:sldId id="533" r:id="rId6"/>
    <p:sldId id="836" r:id="rId7"/>
    <p:sldId id="968" r:id="rId8"/>
    <p:sldId id="309" r:id="rId9"/>
    <p:sldId id="842" r:id="rId10"/>
    <p:sldId id="843" r:id="rId11"/>
    <p:sldId id="844" r:id="rId12"/>
    <p:sldId id="845" r:id="rId13"/>
    <p:sldId id="848" r:id="rId14"/>
    <p:sldId id="857" r:id="rId15"/>
    <p:sldId id="882" r:id="rId16"/>
    <p:sldId id="315" r:id="rId17"/>
    <p:sldId id="469" r:id="rId18"/>
    <p:sldId id="749" r:id="rId19"/>
    <p:sldId id="750" r:id="rId20"/>
    <p:sldId id="883" r:id="rId21"/>
    <p:sldId id="884" r:id="rId22"/>
    <p:sldId id="885" r:id="rId23"/>
    <p:sldId id="752" r:id="rId24"/>
    <p:sldId id="862" r:id="rId25"/>
    <p:sldId id="618" r:id="rId26"/>
    <p:sldId id="973" r:id="rId27"/>
    <p:sldId id="841" r:id="rId28"/>
    <p:sldId id="467" r:id="rId29"/>
    <p:sldId id="539" r:id="rId30"/>
    <p:sldId id="477" r:id="rId31"/>
    <p:sldId id="970" r:id="rId32"/>
    <p:sldId id="784" r:id="rId33"/>
    <p:sldId id="785" r:id="rId34"/>
    <p:sldId id="863" r:id="rId35"/>
    <p:sldId id="864" r:id="rId36"/>
    <p:sldId id="866" r:id="rId37"/>
    <p:sldId id="865" r:id="rId38"/>
    <p:sldId id="867" r:id="rId39"/>
    <p:sldId id="780" r:id="rId40"/>
    <p:sldId id="974" r:id="rId41"/>
    <p:sldId id="888" r:id="rId42"/>
    <p:sldId id="890" r:id="rId43"/>
    <p:sldId id="902" r:id="rId44"/>
    <p:sldId id="903" r:id="rId45"/>
    <p:sldId id="914" r:id="rId46"/>
    <p:sldId id="910" r:id="rId47"/>
    <p:sldId id="911" r:id="rId48"/>
    <p:sldId id="891" r:id="rId49"/>
    <p:sldId id="892" r:id="rId50"/>
    <p:sldId id="893" r:id="rId51"/>
    <p:sldId id="894" r:id="rId52"/>
    <p:sldId id="895" r:id="rId53"/>
    <p:sldId id="915" r:id="rId54"/>
    <p:sldId id="896" r:id="rId55"/>
    <p:sldId id="897" r:id="rId56"/>
    <p:sldId id="898" r:id="rId57"/>
    <p:sldId id="916" r:id="rId58"/>
    <p:sldId id="917" r:id="rId59"/>
    <p:sldId id="918" r:id="rId60"/>
    <p:sldId id="919" r:id="rId61"/>
    <p:sldId id="920" r:id="rId62"/>
    <p:sldId id="921" r:id="rId63"/>
    <p:sldId id="922" r:id="rId64"/>
    <p:sldId id="901" r:id="rId65"/>
    <p:sldId id="975" r:id="rId66"/>
    <p:sldId id="923" r:id="rId67"/>
    <p:sldId id="924" r:id="rId68"/>
    <p:sldId id="925" r:id="rId69"/>
    <p:sldId id="926" r:id="rId70"/>
    <p:sldId id="931" r:id="rId71"/>
    <p:sldId id="932" r:id="rId72"/>
    <p:sldId id="933" r:id="rId73"/>
    <p:sldId id="934" r:id="rId74"/>
    <p:sldId id="935" r:id="rId75"/>
    <p:sldId id="948" r:id="rId76"/>
    <p:sldId id="949" r:id="rId77"/>
    <p:sldId id="936" r:id="rId78"/>
    <p:sldId id="950" r:id="rId79"/>
    <p:sldId id="947" r:id="rId80"/>
    <p:sldId id="971" r:id="rId81"/>
    <p:sldId id="657" r:id="rId82"/>
    <p:sldId id="816" r:id="rId83"/>
    <p:sldId id="817" r:id="rId84"/>
    <p:sldId id="818" r:id="rId85"/>
    <p:sldId id="819" r:id="rId86"/>
    <p:sldId id="951" r:id="rId87"/>
    <p:sldId id="820" r:id="rId88"/>
    <p:sldId id="821" r:id="rId89"/>
    <p:sldId id="822" r:id="rId90"/>
    <p:sldId id="952" r:id="rId91"/>
    <p:sldId id="953" r:id="rId92"/>
    <p:sldId id="972" r:id="rId93"/>
    <p:sldId id="510" r:id="rId94"/>
    <p:sldId id="954" r:id="rId95"/>
    <p:sldId id="955" r:id="rId96"/>
    <p:sldId id="956" r:id="rId97"/>
    <p:sldId id="827" r:id="rId98"/>
    <p:sldId id="957" r:id="rId99"/>
    <p:sldId id="695" r:id="rId100"/>
    <p:sldId id="696" r:id="rId101"/>
    <p:sldId id="697" r:id="rId102"/>
    <p:sldId id="698" r:id="rId103"/>
    <p:sldId id="958" r:id="rId104"/>
    <p:sldId id="700" r:id="rId105"/>
    <p:sldId id="959" r:id="rId106"/>
    <p:sldId id="702" r:id="rId107"/>
    <p:sldId id="703" r:id="rId108"/>
    <p:sldId id="704" r:id="rId109"/>
    <p:sldId id="876" r:id="rId110"/>
    <p:sldId id="706" r:id="rId111"/>
    <p:sldId id="877" r:id="rId112"/>
    <p:sldId id="830" r:id="rId113"/>
    <p:sldId id="709" r:id="rId114"/>
    <p:sldId id="710" r:id="rId115"/>
    <p:sldId id="960" r:id="rId116"/>
    <p:sldId id="712" r:id="rId117"/>
    <p:sldId id="878" r:id="rId118"/>
    <p:sldId id="961" r:id="rId119"/>
    <p:sldId id="962" r:id="rId120"/>
    <p:sldId id="714" r:id="rId121"/>
    <p:sldId id="831" r:id="rId122"/>
    <p:sldId id="963" r:id="rId123"/>
    <p:sldId id="964" r:id="rId124"/>
    <p:sldId id="966" r:id="rId125"/>
    <p:sldId id="967" r:id="rId126"/>
    <p:sldId id="717" r:id="rId127"/>
    <p:sldId id="718" r:id="rId128"/>
    <p:sldId id="728" r:id="rId129"/>
    <p:sldId id="441" r:id="rId130"/>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9" autoAdjust="0"/>
    <p:restoredTop sz="92254" autoAdjust="0"/>
  </p:normalViewPr>
  <p:slideViewPr>
    <p:cSldViewPr>
      <p:cViewPr>
        <p:scale>
          <a:sx n="75" d="100"/>
          <a:sy n="75" d="100"/>
        </p:scale>
        <p:origin x="-624" y="-774"/>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 Id="rId5" Type="http://schemas.openxmlformats.org/officeDocument/2006/relationships/image" Target="../media/image82.emf"/><Relationship Id="rId4"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2016-10-06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2016-10-06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6</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7</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1833619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lvl="0" algn="l" defTabSz="1219140" rtl="0" eaLnBrk="1" latinLnBrk="0" hangingPunct="1">
              <a:defRPr/>
            </a:pPr>
            <a:r>
              <a:rPr lang="zh-CN" altLang="zh-CN" sz="3200" b="1" kern="1200" dirty="0" smtClean="0">
                <a:solidFill>
                  <a:schemeClr val="bg1"/>
                </a:solidFill>
                <a:latin typeface="+mj-ea"/>
                <a:ea typeface="+mj-ea"/>
                <a:cs typeface="+mn-cs"/>
              </a:rPr>
              <a:t>思维建模</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7229319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6509632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0960562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7379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864622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 name="Picture 2" descr="C:\Users\Administrator\Desktop\一轮幻灯片用人教\fe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786" t="4310" b="13567"/>
          <a:stretch/>
        </p:blipFill>
        <p:spPr bwMode="auto">
          <a:xfrm flipH="1">
            <a:off x="0" y="0"/>
            <a:ext cx="12215886"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90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6251717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9377805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3223829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982603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445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12" r:id="rId15"/>
    <p:sldLayoutId id="2147483813" r:id="rId16"/>
    <p:sldLayoutId id="2147483817" r:id="rId17"/>
    <p:sldLayoutId id="2147483815" r:id="rId18"/>
    <p:sldLayoutId id="2147483816" r:id="rId19"/>
    <p:sldLayoutId id="2147483829"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2.png"/><Relationship Id="rId11" Type="http://schemas.openxmlformats.org/officeDocument/2006/relationships/image" Target="../media/image16.gif"/><Relationship Id="rId5" Type="http://schemas.openxmlformats.org/officeDocument/2006/relationships/image" Target="../media/image10.emf"/><Relationship Id="rId10" Type="http://schemas.openxmlformats.org/officeDocument/2006/relationships/image" Target="../media/image15.png"/><Relationship Id="rId4" Type="http://schemas.openxmlformats.org/officeDocument/2006/relationships/package" Target="../embeddings/Microsoft_Word_Document3.docx"/><Relationship Id="rId9" Type="http://schemas.openxmlformats.org/officeDocument/2006/relationships/image" Target="../media/image14.png"/></Relationships>
</file>

<file path=ppt/slides/_rels/slide100.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1.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2.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3.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4.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17" Type="http://schemas.openxmlformats.org/officeDocument/2006/relationships/slide" Target="slide105.xml"/><Relationship Id="rId2" Type="http://schemas.openxmlformats.org/officeDocument/2006/relationships/slide" Target="slide93.xml"/><Relationship Id="rId16"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5.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6.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107.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7.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8.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09.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18" Type="http://schemas.openxmlformats.org/officeDocument/2006/relationships/package" Target="../embeddings/Microsoft_Word_Document33.docx"/><Relationship Id="rId3" Type="http://schemas.openxmlformats.org/officeDocument/2006/relationships/slide" Target="slide93.xml"/><Relationship Id="rId7" Type="http://schemas.openxmlformats.org/officeDocument/2006/relationships/slide" Target="slide101.xml"/><Relationship Id="rId12" Type="http://schemas.openxmlformats.org/officeDocument/2006/relationships/slide" Target="slide112.xml"/><Relationship Id="rId17" Type="http://schemas.openxmlformats.org/officeDocument/2006/relationships/image" Target="../media/image70.png"/><Relationship Id="rId2" Type="http://schemas.openxmlformats.org/officeDocument/2006/relationships/slideLayout" Target="../slideLayouts/slideLayout1.xml"/><Relationship Id="rId16" Type="http://schemas.openxmlformats.org/officeDocument/2006/relationships/slide" Target="slide126.xml"/><Relationship Id="rId20" Type="http://schemas.openxmlformats.org/officeDocument/2006/relationships/slide" Target="slide111.xml"/><Relationship Id="rId1" Type="http://schemas.openxmlformats.org/officeDocument/2006/relationships/vmlDrawing" Target="../drawings/vmlDrawing24.v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0.xml"/><Relationship Id="rId10" Type="http://schemas.openxmlformats.org/officeDocument/2006/relationships/slide" Target="slide108.xml"/><Relationship Id="rId19" Type="http://schemas.openxmlformats.org/officeDocument/2006/relationships/image" Target="../media/image69.emf"/><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6.xml"/></Relationships>
</file>

<file path=ppt/slides/_rels/slide111.xml.rels><?xml version="1.0" encoding="UTF-8" standalone="yes"?>
<Relationships xmlns="http://schemas.openxmlformats.org/package/2006/relationships"><Relationship Id="rId8" Type="http://schemas.openxmlformats.org/officeDocument/2006/relationships/package" Target="../embeddings/Microsoft_Word_Document37.docx"/><Relationship Id="rId13" Type="http://schemas.openxmlformats.org/officeDocument/2006/relationships/slide" Target="slide101.xml"/><Relationship Id="rId18" Type="http://schemas.openxmlformats.org/officeDocument/2006/relationships/slide" Target="slide112.xml"/><Relationship Id="rId3" Type="http://schemas.openxmlformats.org/officeDocument/2006/relationships/package" Target="../embeddings/Microsoft_Word_Document34.docx"/><Relationship Id="rId21" Type="http://schemas.openxmlformats.org/officeDocument/2006/relationships/slide" Target="slide120.xml"/><Relationship Id="rId7" Type="http://schemas.openxmlformats.org/officeDocument/2006/relationships/package" Target="../embeddings/Microsoft_Word_Document36.docx"/><Relationship Id="rId12" Type="http://schemas.openxmlformats.org/officeDocument/2006/relationships/slide" Target="slide99.xml"/><Relationship Id="rId17" Type="http://schemas.openxmlformats.org/officeDocument/2006/relationships/slide" Target="slide110.xml"/><Relationship Id="rId2" Type="http://schemas.openxmlformats.org/officeDocument/2006/relationships/slideLayout" Target="../slideLayouts/slideLayout1.xml"/><Relationship Id="rId16" Type="http://schemas.openxmlformats.org/officeDocument/2006/relationships/slide" Target="slide108.xml"/><Relationship Id="rId20" Type="http://schemas.openxmlformats.org/officeDocument/2006/relationships/slide" Target="slide116.xml"/><Relationship Id="rId1" Type="http://schemas.openxmlformats.org/officeDocument/2006/relationships/vmlDrawing" Target="../drawings/vmlDrawing25.vml"/><Relationship Id="rId6" Type="http://schemas.openxmlformats.org/officeDocument/2006/relationships/image" Target="../media/image72.emf"/><Relationship Id="rId11" Type="http://schemas.openxmlformats.org/officeDocument/2006/relationships/slide" Target="slide97.xml"/><Relationship Id="rId5" Type="http://schemas.openxmlformats.org/officeDocument/2006/relationships/package" Target="../embeddings/Microsoft_Word_Document35.docx"/><Relationship Id="rId15" Type="http://schemas.openxmlformats.org/officeDocument/2006/relationships/slide" Target="slide106.xml"/><Relationship Id="rId10" Type="http://schemas.openxmlformats.org/officeDocument/2006/relationships/slide" Target="slide95.xml"/><Relationship Id="rId19" Type="http://schemas.openxmlformats.org/officeDocument/2006/relationships/slide" Target="slide114.xml"/><Relationship Id="rId4" Type="http://schemas.openxmlformats.org/officeDocument/2006/relationships/image" Target="../media/image71.emf"/><Relationship Id="rId9" Type="http://schemas.openxmlformats.org/officeDocument/2006/relationships/slide" Target="slide93.xml"/><Relationship Id="rId14" Type="http://schemas.openxmlformats.org/officeDocument/2006/relationships/slide" Target="slide104.xml"/><Relationship Id="rId22" Type="http://schemas.openxmlformats.org/officeDocument/2006/relationships/slide" Target="slide126.xml"/></Relationships>
</file>

<file path=ppt/slides/_rels/slide112.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18" Type="http://schemas.openxmlformats.org/officeDocument/2006/relationships/image" Target="../media/image73.emf"/><Relationship Id="rId3" Type="http://schemas.openxmlformats.org/officeDocument/2006/relationships/slide" Target="slide93.xml"/><Relationship Id="rId21" Type="http://schemas.openxmlformats.org/officeDocument/2006/relationships/slide" Target="slide113.xml"/><Relationship Id="rId7" Type="http://schemas.openxmlformats.org/officeDocument/2006/relationships/slide" Target="slide101.xml"/><Relationship Id="rId12" Type="http://schemas.openxmlformats.org/officeDocument/2006/relationships/slide" Target="slide112.xml"/><Relationship Id="rId17" Type="http://schemas.openxmlformats.org/officeDocument/2006/relationships/package" Target="../embeddings/Microsoft_Word_Document38.docx"/><Relationship Id="rId2" Type="http://schemas.openxmlformats.org/officeDocument/2006/relationships/slideLayout" Target="../slideLayouts/slideLayout1.xml"/><Relationship Id="rId16" Type="http://schemas.openxmlformats.org/officeDocument/2006/relationships/slide" Target="slide126.xml"/><Relationship Id="rId20" Type="http://schemas.openxmlformats.org/officeDocument/2006/relationships/image" Target="../media/image75.png"/><Relationship Id="rId1" Type="http://schemas.openxmlformats.org/officeDocument/2006/relationships/vmlDrawing" Target="../drawings/vmlDrawing26.v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0.xml"/><Relationship Id="rId10" Type="http://schemas.openxmlformats.org/officeDocument/2006/relationships/slide" Target="slide108.xml"/><Relationship Id="rId19" Type="http://schemas.openxmlformats.org/officeDocument/2006/relationships/image" Target="../media/image74.png"/><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6.xml"/></Relationships>
</file>

<file path=ppt/slides/_rels/slide113.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10.xml"/><Relationship Id="rId18" Type="http://schemas.openxmlformats.org/officeDocument/2006/relationships/slide" Target="slide126.xml"/><Relationship Id="rId3" Type="http://schemas.openxmlformats.org/officeDocument/2006/relationships/package" Target="../embeddings/Microsoft_Word_Document39.docx"/><Relationship Id="rId7" Type="http://schemas.openxmlformats.org/officeDocument/2006/relationships/slide" Target="slide97.xml"/><Relationship Id="rId12" Type="http://schemas.openxmlformats.org/officeDocument/2006/relationships/slide" Target="slide108.xml"/><Relationship Id="rId17" Type="http://schemas.openxmlformats.org/officeDocument/2006/relationships/slide" Target="slide120.xml"/><Relationship Id="rId2" Type="http://schemas.openxmlformats.org/officeDocument/2006/relationships/slideLayout" Target="../slideLayouts/slideLayout1.xml"/><Relationship Id="rId16" Type="http://schemas.openxmlformats.org/officeDocument/2006/relationships/slide" Target="slide116.xml"/><Relationship Id="rId1" Type="http://schemas.openxmlformats.org/officeDocument/2006/relationships/vmlDrawing" Target="../drawings/vmlDrawing27.v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14.xml"/><Relationship Id="rId10" Type="http://schemas.openxmlformats.org/officeDocument/2006/relationships/slide" Target="slide104.xml"/><Relationship Id="rId4" Type="http://schemas.openxmlformats.org/officeDocument/2006/relationships/image" Target="../media/image76.emf"/><Relationship Id="rId9" Type="http://schemas.openxmlformats.org/officeDocument/2006/relationships/slide" Target="slide101.xml"/><Relationship Id="rId14" Type="http://schemas.openxmlformats.org/officeDocument/2006/relationships/slide" Target="slide112.xml"/></Relationships>
</file>

<file path=ppt/slides/_rels/slide114.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18" Type="http://schemas.openxmlformats.org/officeDocument/2006/relationships/image" Target="../media/image77.emf"/><Relationship Id="rId3" Type="http://schemas.openxmlformats.org/officeDocument/2006/relationships/slide" Target="slide93.xml"/><Relationship Id="rId7" Type="http://schemas.openxmlformats.org/officeDocument/2006/relationships/slide" Target="slide101.xml"/><Relationship Id="rId12" Type="http://schemas.openxmlformats.org/officeDocument/2006/relationships/slide" Target="slide112.xml"/><Relationship Id="rId17" Type="http://schemas.openxmlformats.org/officeDocument/2006/relationships/package" Target="../embeddings/Microsoft_Word_Document40.docx"/><Relationship Id="rId2" Type="http://schemas.openxmlformats.org/officeDocument/2006/relationships/slideLayout" Target="../slideLayouts/slideLayout1.xml"/><Relationship Id="rId16" Type="http://schemas.openxmlformats.org/officeDocument/2006/relationships/slide" Target="slide126.xml"/><Relationship Id="rId1" Type="http://schemas.openxmlformats.org/officeDocument/2006/relationships/vmlDrawing" Target="../drawings/vmlDrawing28.v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0.xml"/><Relationship Id="rId10" Type="http://schemas.openxmlformats.org/officeDocument/2006/relationships/slide" Target="slide108.xml"/><Relationship Id="rId19" Type="http://schemas.openxmlformats.org/officeDocument/2006/relationships/slide" Target="slide115.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6.xml"/></Relationships>
</file>

<file path=ppt/slides/_rels/slide115.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slide" Target="slide93.xml"/><Relationship Id="rId18" Type="http://schemas.openxmlformats.org/officeDocument/2006/relationships/slide" Target="slide104.xml"/><Relationship Id="rId26" Type="http://schemas.openxmlformats.org/officeDocument/2006/relationships/slide" Target="slide126.xml"/><Relationship Id="rId3" Type="http://schemas.openxmlformats.org/officeDocument/2006/relationships/package" Target="../embeddings/Microsoft_Word_Document41.docx"/><Relationship Id="rId21" Type="http://schemas.openxmlformats.org/officeDocument/2006/relationships/slide" Target="slide110.xml"/><Relationship Id="rId7" Type="http://schemas.openxmlformats.org/officeDocument/2006/relationships/package" Target="../embeddings/Microsoft_Word_Document43.docx"/><Relationship Id="rId12" Type="http://schemas.openxmlformats.org/officeDocument/2006/relationships/image" Target="../media/image82.emf"/><Relationship Id="rId17" Type="http://schemas.openxmlformats.org/officeDocument/2006/relationships/slide" Target="slide101.xml"/><Relationship Id="rId25" Type="http://schemas.openxmlformats.org/officeDocument/2006/relationships/slide" Target="slide120.xml"/><Relationship Id="rId2" Type="http://schemas.openxmlformats.org/officeDocument/2006/relationships/slideLayout" Target="../slideLayouts/slideLayout1.xml"/><Relationship Id="rId16" Type="http://schemas.openxmlformats.org/officeDocument/2006/relationships/slide" Target="slide99.xml"/><Relationship Id="rId20" Type="http://schemas.openxmlformats.org/officeDocument/2006/relationships/slide" Target="slide108.xml"/><Relationship Id="rId1" Type="http://schemas.openxmlformats.org/officeDocument/2006/relationships/vmlDrawing" Target="../drawings/vmlDrawing29.vml"/><Relationship Id="rId6" Type="http://schemas.openxmlformats.org/officeDocument/2006/relationships/image" Target="../media/image79.emf"/><Relationship Id="rId11" Type="http://schemas.openxmlformats.org/officeDocument/2006/relationships/package" Target="../embeddings/Microsoft_Word_Document45.docx"/><Relationship Id="rId24" Type="http://schemas.openxmlformats.org/officeDocument/2006/relationships/slide" Target="slide116.xml"/><Relationship Id="rId5" Type="http://schemas.openxmlformats.org/officeDocument/2006/relationships/package" Target="../embeddings/Microsoft_Word_Document42.docx"/><Relationship Id="rId15" Type="http://schemas.openxmlformats.org/officeDocument/2006/relationships/slide" Target="slide97.xml"/><Relationship Id="rId23" Type="http://schemas.openxmlformats.org/officeDocument/2006/relationships/slide" Target="slide114.xml"/><Relationship Id="rId10" Type="http://schemas.openxmlformats.org/officeDocument/2006/relationships/image" Target="../media/image81.emf"/><Relationship Id="rId19" Type="http://schemas.openxmlformats.org/officeDocument/2006/relationships/slide" Target="slide106.xml"/><Relationship Id="rId4" Type="http://schemas.openxmlformats.org/officeDocument/2006/relationships/image" Target="../media/image78.emf"/><Relationship Id="rId9" Type="http://schemas.openxmlformats.org/officeDocument/2006/relationships/package" Target="../embeddings/Microsoft_Word_Document44.docx"/><Relationship Id="rId14" Type="http://schemas.openxmlformats.org/officeDocument/2006/relationships/slide" Target="slide95.xml"/><Relationship Id="rId22" Type="http://schemas.openxmlformats.org/officeDocument/2006/relationships/slide" Target="slide112.xml"/></Relationships>
</file>

<file path=ppt/slides/_rels/slide116.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18" Type="http://schemas.openxmlformats.org/officeDocument/2006/relationships/image" Target="../media/image83.emf"/><Relationship Id="rId3" Type="http://schemas.openxmlformats.org/officeDocument/2006/relationships/slide" Target="slide93.xml"/><Relationship Id="rId7" Type="http://schemas.openxmlformats.org/officeDocument/2006/relationships/slide" Target="slide101.xml"/><Relationship Id="rId12" Type="http://schemas.openxmlformats.org/officeDocument/2006/relationships/slide" Target="slide112.xml"/><Relationship Id="rId17" Type="http://schemas.openxmlformats.org/officeDocument/2006/relationships/package" Target="../embeddings/Microsoft_Word_Document46.docx"/><Relationship Id="rId2" Type="http://schemas.openxmlformats.org/officeDocument/2006/relationships/slideLayout" Target="../slideLayouts/slideLayout1.xml"/><Relationship Id="rId16" Type="http://schemas.openxmlformats.org/officeDocument/2006/relationships/slide" Target="slide126.xml"/><Relationship Id="rId1" Type="http://schemas.openxmlformats.org/officeDocument/2006/relationships/vmlDrawing" Target="../drawings/vmlDrawing30.v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0.xml"/><Relationship Id="rId10" Type="http://schemas.openxmlformats.org/officeDocument/2006/relationships/slide" Target="slide108.xml"/><Relationship Id="rId19" Type="http://schemas.openxmlformats.org/officeDocument/2006/relationships/slide" Target="slide117.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6.xml"/></Relationships>
</file>

<file path=ppt/slides/_rels/slide117.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10.xml"/><Relationship Id="rId18" Type="http://schemas.openxmlformats.org/officeDocument/2006/relationships/slide" Target="slide126.xml"/><Relationship Id="rId3" Type="http://schemas.openxmlformats.org/officeDocument/2006/relationships/package" Target="../embeddings/Microsoft_Word_Document47.docx"/><Relationship Id="rId7" Type="http://schemas.openxmlformats.org/officeDocument/2006/relationships/slide" Target="slide97.xml"/><Relationship Id="rId12" Type="http://schemas.openxmlformats.org/officeDocument/2006/relationships/slide" Target="slide108.xml"/><Relationship Id="rId17" Type="http://schemas.openxmlformats.org/officeDocument/2006/relationships/slide" Target="slide120.xml"/><Relationship Id="rId2" Type="http://schemas.openxmlformats.org/officeDocument/2006/relationships/slideLayout" Target="../slideLayouts/slideLayout1.xml"/><Relationship Id="rId16" Type="http://schemas.openxmlformats.org/officeDocument/2006/relationships/slide" Target="slide116.xml"/><Relationship Id="rId1" Type="http://schemas.openxmlformats.org/officeDocument/2006/relationships/vmlDrawing" Target="../drawings/vmlDrawing31.v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14.xml"/><Relationship Id="rId10" Type="http://schemas.openxmlformats.org/officeDocument/2006/relationships/slide" Target="slide104.xml"/><Relationship Id="rId4" Type="http://schemas.openxmlformats.org/officeDocument/2006/relationships/image" Target="../media/image84.emf"/><Relationship Id="rId9" Type="http://schemas.openxmlformats.org/officeDocument/2006/relationships/slide" Target="slide101.xml"/><Relationship Id="rId14" Type="http://schemas.openxmlformats.org/officeDocument/2006/relationships/slide" Target="slide112.xml"/></Relationships>
</file>

<file path=ppt/slides/_rels/slide118.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06.xml"/><Relationship Id="rId18" Type="http://schemas.openxmlformats.org/officeDocument/2006/relationships/slide" Target="slide116.xml"/><Relationship Id="rId3" Type="http://schemas.openxmlformats.org/officeDocument/2006/relationships/package" Target="../embeddings/Microsoft_Word_Document48.docx"/><Relationship Id="rId7" Type="http://schemas.openxmlformats.org/officeDocument/2006/relationships/slide" Target="slide93.xml"/><Relationship Id="rId12" Type="http://schemas.openxmlformats.org/officeDocument/2006/relationships/slide" Target="slide104.xml"/><Relationship Id="rId17" Type="http://schemas.openxmlformats.org/officeDocument/2006/relationships/slide" Target="slide114.xml"/><Relationship Id="rId2" Type="http://schemas.openxmlformats.org/officeDocument/2006/relationships/slideLayout" Target="../slideLayouts/slideLayout1.xml"/><Relationship Id="rId16" Type="http://schemas.openxmlformats.org/officeDocument/2006/relationships/slide" Target="slide112.xml"/><Relationship Id="rId20" Type="http://schemas.openxmlformats.org/officeDocument/2006/relationships/slide" Target="slide126.xml"/><Relationship Id="rId1" Type="http://schemas.openxmlformats.org/officeDocument/2006/relationships/vmlDrawing" Target="../drawings/vmlDrawing32.vml"/><Relationship Id="rId6" Type="http://schemas.openxmlformats.org/officeDocument/2006/relationships/image" Target="../media/image86.emf"/><Relationship Id="rId11" Type="http://schemas.openxmlformats.org/officeDocument/2006/relationships/slide" Target="slide101.xml"/><Relationship Id="rId5" Type="http://schemas.openxmlformats.org/officeDocument/2006/relationships/package" Target="../embeddings/Microsoft_Word_Document49.docx"/><Relationship Id="rId15" Type="http://schemas.openxmlformats.org/officeDocument/2006/relationships/slide" Target="slide110.xml"/><Relationship Id="rId10" Type="http://schemas.openxmlformats.org/officeDocument/2006/relationships/slide" Target="slide99.xml"/><Relationship Id="rId19" Type="http://schemas.openxmlformats.org/officeDocument/2006/relationships/slide" Target="slide120.xml"/><Relationship Id="rId4" Type="http://schemas.openxmlformats.org/officeDocument/2006/relationships/image" Target="../media/image85.emf"/><Relationship Id="rId9" Type="http://schemas.openxmlformats.org/officeDocument/2006/relationships/slide" Target="slide97.xml"/><Relationship Id="rId14" Type="http://schemas.openxmlformats.org/officeDocument/2006/relationships/slide" Target="slide108.xml"/></Relationships>
</file>

<file path=ppt/slides/_rels/slide119.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10.xml"/><Relationship Id="rId18" Type="http://schemas.openxmlformats.org/officeDocument/2006/relationships/slide" Target="slide126.xml"/><Relationship Id="rId3" Type="http://schemas.openxmlformats.org/officeDocument/2006/relationships/package" Target="../embeddings/Microsoft_Word_Document50.docx"/><Relationship Id="rId7" Type="http://schemas.openxmlformats.org/officeDocument/2006/relationships/slide" Target="slide97.xml"/><Relationship Id="rId12" Type="http://schemas.openxmlformats.org/officeDocument/2006/relationships/slide" Target="slide108.xml"/><Relationship Id="rId17" Type="http://schemas.openxmlformats.org/officeDocument/2006/relationships/slide" Target="slide120.xml"/><Relationship Id="rId2" Type="http://schemas.openxmlformats.org/officeDocument/2006/relationships/slideLayout" Target="../slideLayouts/slideLayout1.xml"/><Relationship Id="rId16" Type="http://schemas.openxmlformats.org/officeDocument/2006/relationships/slide" Target="slide116.xml"/><Relationship Id="rId1" Type="http://schemas.openxmlformats.org/officeDocument/2006/relationships/vmlDrawing" Target="../drawings/vmlDrawing33.v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14.xml"/><Relationship Id="rId10" Type="http://schemas.openxmlformats.org/officeDocument/2006/relationships/slide" Target="slide104.xml"/><Relationship Id="rId4" Type="http://schemas.openxmlformats.org/officeDocument/2006/relationships/image" Target="../media/image87.emf"/><Relationship Id="rId9" Type="http://schemas.openxmlformats.org/officeDocument/2006/relationships/slide" Target="slide101.xml"/><Relationship Id="rId14" Type="http://schemas.openxmlformats.org/officeDocument/2006/relationships/slide" Target="slide1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1.xml.rels><?xml version="1.0" encoding="UTF-8" standalone="yes"?>
<Relationships xmlns="http://schemas.openxmlformats.org/package/2006/relationships"><Relationship Id="rId8" Type="http://schemas.openxmlformats.org/officeDocument/2006/relationships/slide" Target="slide104.xml"/><Relationship Id="rId13" Type="http://schemas.openxmlformats.org/officeDocument/2006/relationships/slide" Target="slide114.xml"/><Relationship Id="rId3" Type="http://schemas.openxmlformats.org/officeDocument/2006/relationships/slide" Target="slide93.xml"/><Relationship Id="rId7" Type="http://schemas.openxmlformats.org/officeDocument/2006/relationships/slide" Target="slide101.xml"/><Relationship Id="rId12" Type="http://schemas.openxmlformats.org/officeDocument/2006/relationships/slide" Target="slide112.xml"/><Relationship Id="rId17" Type="http://schemas.openxmlformats.org/officeDocument/2006/relationships/slide" Target="slide122.xml"/><Relationship Id="rId2" Type="http://schemas.openxmlformats.org/officeDocument/2006/relationships/image" Target="../media/image89.png"/><Relationship Id="rId16" Type="http://schemas.openxmlformats.org/officeDocument/2006/relationships/slide" Target="slide126.xml"/><Relationship Id="rId1" Type="http://schemas.openxmlformats.org/officeDocument/2006/relationships/slideLayout" Target="../slideLayouts/slideLayout1.xml"/><Relationship Id="rId6" Type="http://schemas.openxmlformats.org/officeDocument/2006/relationships/slide" Target="slide99.xml"/><Relationship Id="rId11" Type="http://schemas.openxmlformats.org/officeDocument/2006/relationships/slide" Target="slide110.xml"/><Relationship Id="rId5" Type="http://schemas.openxmlformats.org/officeDocument/2006/relationships/slide" Target="slide97.xml"/><Relationship Id="rId15" Type="http://schemas.openxmlformats.org/officeDocument/2006/relationships/slide" Target="slide120.xml"/><Relationship Id="rId10" Type="http://schemas.openxmlformats.org/officeDocument/2006/relationships/slide" Target="slide108.xml"/><Relationship Id="rId4" Type="http://schemas.openxmlformats.org/officeDocument/2006/relationships/slide" Target="slide95.xml"/><Relationship Id="rId9" Type="http://schemas.openxmlformats.org/officeDocument/2006/relationships/slide" Target="slide106.xml"/><Relationship Id="rId14" Type="http://schemas.openxmlformats.org/officeDocument/2006/relationships/slide" Target="slide116.xml"/></Relationships>
</file>

<file path=ppt/slides/_rels/slide122.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3.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4.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5.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6.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7.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8.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18.emf"/><Relationship Id="rId5" Type="http://schemas.openxmlformats.org/officeDocument/2006/relationships/package" Target="../embeddings/Microsoft_Word_Document5.docx"/><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6.xml"/><Relationship Id="rId1" Type="http://schemas.openxmlformats.org/officeDocument/2006/relationships/vmlDrawing" Target="../drawings/vmlDrawing4.vml"/><Relationship Id="rId5" Type="http://schemas.openxmlformats.org/officeDocument/2006/relationships/image" Target="../media/image18.emf"/><Relationship Id="rId4" Type="http://schemas.openxmlformats.org/officeDocument/2006/relationships/package" Target="../embeddings/Microsoft_Word_Document6.docx"/></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16.xml"/><Relationship Id="rId1" Type="http://schemas.openxmlformats.org/officeDocument/2006/relationships/vmlDrawing" Target="../drawings/vmlDrawing5.v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slideLayout" Target="../slideLayouts/slideLayout10.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package" Target="../embeddings/Microsoft_Word_Document8.docx"/><Relationship Id="rId7" Type="http://schemas.openxmlformats.org/officeDocument/2006/relationships/slide" Target="slide18.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image" Target="../media/image20.emf"/><Relationship Id="rId9" Type="http://schemas.openxmlformats.org/officeDocument/2006/relationships/slide" Target="slide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image" Target="../media/image22.emf"/><Relationship Id="rId5" Type="http://schemas.openxmlformats.org/officeDocument/2006/relationships/package" Target="../embeddings/Microsoft_Word_Document10.docx"/><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slideLayout" Target="../slideLayouts/slideLayout16.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slide" Target="slide18.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image" Target="../media/image24.emf"/><Relationship Id="rId5" Type="http://schemas.openxmlformats.org/officeDocument/2006/relationships/package" Target="../embeddings/Microsoft_Word_Document12.docx"/><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slideLayout" Target="../slideLayouts/slideLayout16.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slide" Target="slide1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6.xml"/><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32.xml"/></Relationships>
</file>

<file path=ppt/slides/_rels/slide31.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package" Target="../embeddings/Microsoft_Word_Document13.docx"/><Relationship Id="rId7" Type="http://schemas.openxmlformats.org/officeDocument/2006/relationships/slide" Target="slide33.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32.xml"/><Relationship Id="rId5" Type="http://schemas.openxmlformats.org/officeDocument/2006/relationships/slide" Target="slide30.xml"/><Relationship Id="rId4" Type="http://schemas.openxmlformats.org/officeDocument/2006/relationships/image" Target="../media/image30.emf"/><Relationship Id="rId9" Type="http://schemas.openxmlformats.org/officeDocument/2006/relationships/slide" Target="slide36.xml"/></Relationships>
</file>

<file path=ppt/slides/_rels/slide32.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package" Target="../embeddings/Microsoft_Word_Document14.docx"/><Relationship Id="rId7" Type="http://schemas.openxmlformats.org/officeDocument/2006/relationships/slide" Target="slide33.xml"/><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slide" Target="slide32.xml"/><Relationship Id="rId5" Type="http://schemas.openxmlformats.org/officeDocument/2006/relationships/slide" Target="slide30.xml"/><Relationship Id="rId4" Type="http://schemas.openxmlformats.org/officeDocument/2006/relationships/image" Target="../media/image31.emf"/><Relationship Id="rId9" Type="http://schemas.openxmlformats.org/officeDocument/2006/relationships/slide" Target="slide36.xml"/></Relationships>
</file>

<file path=ppt/slides/_rels/slide33.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6.xml"/><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32.xml"/></Relationships>
</file>

<file path=ppt/slides/_rels/slide34.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image" Target="../media/image34.tiff"/><Relationship Id="rId7" Type="http://schemas.openxmlformats.org/officeDocument/2006/relationships/slide" Target="slide34.xml"/><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0.xml"/></Relationships>
</file>

<file path=ppt/slides/_rels/slide35.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30.xml"/><Relationship Id="rId1" Type="http://schemas.openxmlformats.org/officeDocument/2006/relationships/slideLayout" Target="../slideLayouts/slideLayout16.xml"/><Relationship Id="rId6" Type="http://schemas.openxmlformats.org/officeDocument/2006/relationships/slide" Target="slide36.xml"/><Relationship Id="rId5" Type="http://schemas.openxmlformats.org/officeDocument/2006/relationships/slide" Target="slide34.xml"/><Relationship Id="rId4" Type="http://schemas.openxmlformats.org/officeDocument/2006/relationships/slide" Target="slide33.xml"/></Relationships>
</file>

<file path=ppt/slides/_rels/slide36.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6.xml"/><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30.xml"/><Relationship Id="rId1" Type="http://schemas.openxmlformats.org/officeDocument/2006/relationships/slideLayout" Target="../slideLayouts/slideLayout16.xml"/><Relationship Id="rId6" Type="http://schemas.openxmlformats.org/officeDocument/2006/relationships/slide" Target="slide36.xml"/><Relationship Id="rId5" Type="http://schemas.openxmlformats.org/officeDocument/2006/relationships/slide" Target="slide34.xml"/><Relationship Id="rId4" Type="http://schemas.openxmlformats.org/officeDocument/2006/relationships/slide" Target="slide33.xml"/></Relationships>
</file>

<file path=ppt/slides/_rels/slide38.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30.xml"/><Relationship Id="rId1" Type="http://schemas.openxmlformats.org/officeDocument/2006/relationships/slideLayout" Target="../slideLayouts/slideLayout16.xml"/><Relationship Id="rId6" Type="http://schemas.openxmlformats.org/officeDocument/2006/relationships/slide" Target="slide36.xml"/><Relationship Id="rId5" Type="http://schemas.openxmlformats.org/officeDocument/2006/relationships/slide" Target="slide34.xml"/><Relationship Id="rId4" Type="http://schemas.openxmlformats.org/officeDocument/2006/relationships/slide" Target="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package" Target="../embeddings/Microsoft_Word_Document15.docx"/><Relationship Id="rId7" Type="http://schemas.openxmlformats.org/officeDocument/2006/relationships/package" Target="../embeddings/Microsoft_Word_Document17.docx"/><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image" Target="../media/image37.emf"/><Relationship Id="rId5" Type="http://schemas.openxmlformats.org/officeDocument/2006/relationships/package" Target="../embeddings/Microsoft_Word_Document16.docx"/><Relationship Id="rId4" Type="http://schemas.openxmlformats.org/officeDocument/2006/relationships/image" Target="../media/image36.emf"/></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18.docx"/><Relationship Id="rId2" Type="http://schemas.openxmlformats.org/officeDocument/2006/relationships/slideLayout" Target="../slideLayouts/slideLayout16.xml"/><Relationship Id="rId1" Type="http://schemas.openxmlformats.org/officeDocument/2006/relationships/vmlDrawing" Target="../drawings/vmlDrawing12.vml"/><Relationship Id="rId6" Type="http://schemas.openxmlformats.org/officeDocument/2006/relationships/image" Target="../media/image40.emf"/><Relationship Id="rId5" Type="http://schemas.openxmlformats.org/officeDocument/2006/relationships/package" Target="../embeddings/Microsoft_Word_Document19.docx"/><Relationship Id="rId4" Type="http://schemas.openxmlformats.org/officeDocument/2006/relationships/image" Target="../media/image39.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Document20.docx"/><Relationship Id="rId2" Type="http://schemas.openxmlformats.org/officeDocument/2006/relationships/slideLayout" Target="../slideLayouts/slideLayout16.xml"/><Relationship Id="rId1" Type="http://schemas.openxmlformats.org/officeDocument/2006/relationships/vmlDrawing" Target="../drawings/vmlDrawing13.vml"/><Relationship Id="rId4" Type="http://schemas.openxmlformats.org/officeDocument/2006/relationships/image" Target="../media/image4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0.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49.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package" Target="../embeddings/Microsoft_Word_Document21.docx"/><Relationship Id="rId7" Type="http://schemas.openxmlformats.org/officeDocument/2006/relationships/slide" Target="slide52.xml"/><Relationship Id="rId2" Type="http://schemas.openxmlformats.org/officeDocument/2006/relationships/slideLayout" Target="../slideLayouts/slideLayout16.xml"/><Relationship Id="rId1" Type="http://schemas.openxmlformats.org/officeDocument/2006/relationships/vmlDrawing" Target="../drawings/vmlDrawing14.vml"/><Relationship Id="rId6" Type="http://schemas.openxmlformats.org/officeDocument/2006/relationships/slide" Target="slide50.xml"/><Relationship Id="rId11" Type="http://schemas.openxmlformats.org/officeDocument/2006/relationships/slide" Target="slide59.xml"/><Relationship Id="rId5" Type="http://schemas.openxmlformats.org/officeDocument/2006/relationships/slide" Target="slide48.xml"/><Relationship Id="rId10" Type="http://schemas.openxmlformats.org/officeDocument/2006/relationships/slide" Target="slide57.xml"/><Relationship Id="rId4" Type="http://schemas.openxmlformats.org/officeDocument/2006/relationships/image" Target="../media/image42.emf"/><Relationship Id="rId9" Type="http://schemas.openxmlformats.org/officeDocument/2006/relationships/slide" Target="slide55.xml"/></Relationships>
</file>

<file path=ppt/slides/_rels/slide5.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6.xml"/><Relationship Id="rId7" Type="http://schemas.openxmlformats.org/officeDocument/2006/relationships/slide" Target="slide9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80.xml"/><Relationship Id="rId5" Type="http://schemas.openxmlformats.org/officeDocument/2006/relationships/slide" Target="slide40.xml"/><Relationship Id="rId4" Type="http://schemas.openxmlformats.org/officeDocument/2006/relationships/slide" Target="slide26.xml"/></Relationships>
</file>

<file path=ppt/slides/_rels/slide50.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51.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5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53.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54.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55.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56.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57.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package" Target="../embeddings/Microsoft_Word_Document22.docx"/><Relationship Id="rId7" Type="http://schemas.openxmlformats.org/officeDocument/2006/relationships/slide" Target="slide52.xml"/><Relationship Id="rId2" Type="http://schemas.openxmlformats.org/officeDocument/2006/relationships/slideLayout" Target="../slideLayouts/slideLayout16.xml"/><Relationship Id="rId1" Type="http://schemas.openxmlformats.org/officeDocument/2006/relationships/vmlDrawing" Target="../drawings/vmlDrawing15.vml"/><Relationship Id="rId6" Type="http://schemas.openxmlformats.org/officeDocument/2006/relationships/slide" Target="slide50.xml"/><Relationship Id="rId11" Type="http://schemas.openxmlformats.org/officeDocument/2006/relationships/slide" Target="slide59.xml"/><Relationship Id="rId5" Type="http://schemas.openxmlformats.org/officeDocument/2006/relationships/slide" Target="slide48.xml"/><Relationship Id="rId10" Type="http://schemas.openxmlformats.org/officeDocument/2006/relationships/slide" Target="slide57.xml"/><Relationship Id="rId4" Type="http://schemas.openxmlformats.org/officeDocument/2006/relationships/image" Target="../media/image43.emf"/><Relationship Id="rId9" Type="http://schemas.openxmlformats.org/officeDocument/2006/relationships/slide" Target="slide55.xml"/></Relationships>
</file>

<file path=ppt/slides/_rels/slide58.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package" Target="../embeddings/Microsoft_Word_Document23.docx"/><Relationship Id="rId7" Type="http://schemas.openxmlformats.org/officeDocument/2006/relationships/slide" Target="slide52.xml"/><Relationship Id="rId2" Type="http://schemas.openxmlformats.org/officeDocument/2006/relationships/slideLayout" Target="../slideLayouts/slideLayout16.xml"/><Relationship Id="rId1" Type="http://schemas.openxmlformats.org/officeDocument/2006/relationships/vmlDrawing" Target="../drawings/vmlDrawing16.vml"/><Relationship Id="rId6" Type="http://schemas.openxmlformats.org/officeDocument/2006/relationships/slide" Target="slide50.xml"/><Relationship Id="rId11" Type="http://schemas.openxmlformats.org/officeDocument/2006/relationships/slide" Target="slide59.xml"/><Relationship Id="rId5" Type="http://schemas.openxmlformats.org/officeDocument/2006/relationships/slide" Target="slide48.xml"/><Relationship Id="rId10" Type="http://schemas.openxmlformats.org/officeDocument/2006/relationships/slide" Target="slide57.xml"/><Relationship Id="rId4" Type="http://schemas.openxmlformats.org/officeDocument/2006/relationships/image" Target="../media/image44.emf"/><Relationship Id="rId9" Type="http://schemas.openxmlformats.org/officeDocument/2006/relationships/slide" Target="slide55.xml"/></Relationships>
</file>

<file path=ppt/slides/_rels/slide59.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image" Target="../media/image45.tif"/><Relationship Id="rId1" Type="http://schemas.openxmlformats.org/officeDocument/2006/relationships/slideLayout" Target="../slideLayouts/slideLayout16.xml"/><Relationship Id="rId6" Type="http://schemas.openxmlformats.org/officeDocument/2006/relationships/slide" Target="slide54.xml"/><Relationship Id="rId5" Type="http://schemas.openxmlformats.org/officeDocument/2006/relationships/slide" Target="slide52.xml"/><Relationship Id="rId4" Type="http://schemas.openxmlformats.org/officeDocument/2006/relationships/slide" Target="slide50.xml"/><Relationship Id="rId9" Type="http://schemas.openxmlformats.org/officeDocument/2006/relationships/slide" Target="slide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61.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6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0.xml"/><Relationship Id="rId7" Type="http://schemas.openxmlformats.org/officeDocument/2006/relationships/slide" Target="slide57.xml"/><Relationship Id="rId2" Type="http://schemas.openxmlformats.org/officeDocument/2006/relationships/slide" Target="slide48.xml"/><Relationship Id="rId1" Type="http://schemas.openxmlformats.org/officeDocument/2006/relationships/slideLayout" Target="../slideLayouts/slideLayout16.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slide" Target="slide52.xml"/></Relationships>
</file>

<file path=ppt/slides/_rels/slide63.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48.xml"/><Relationship Id="rId7" Type="http://schemas.openxmlformats.org/officeDocument/2006/relationships/slide" Target="slide55.xml"/><Relationship Id="rId2" Type="http://schemas.openxmlformats.org/officeDocument/2006/relationships/image" Target="../media/image46.png"/><Relationship Id="rId1" Type="http://schemas.openxmlformats.org/officeDocument/2006/relationships/slideLayout" Target="../slideLayouts/slideLayout16.xml"/><Relationship Id="rId6" Type="http://schemas.openxmlformats.org/officeDocument/2006/relationships/slide" Target="slide54.xml"/><Relationship Id="rId5" Type="http://schemas.openxmlformats.org/officeDocument/2006/relationships/slide" Target="slide52.xml"/><Relationship Id="rId4" Type="http://schemas.openxmlformats.org/officeDocument/2006/relationships/slide" Target="slide50.xml"/><Relationship Id="rId9" Type="http://schemas.openxmlformats.org/officeDocument/2006/relationships/slide" Target="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slideLayout" Target="../slideLayouts/slideLayout9.xml"/><Relationship Id="rId1" Type="http://schemas.openxmlformats.org/officeDocument/2006/relationships/vmlDrawing" Target="../drawings/vmlDrawing17.vml"/><Relationship Id="rId6" Type="http://schemas.openxmlformats.org/officeDocument/2006/relationships/image" Target="../media/image49.png"/><Relationship Id="rId5" Type="http://schemas.openxmlformats.org/officeDocument/2006/relationships/image" Target="../media/image47.emf"/><Relationship Id="rId4" Type="http://schemas.openxmlformats.org/officeDocument/2006/relationships/package" Target="../embeddings/Microsoft_Word_Document24.docx"/></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slide" Target="slide74.xml"/><Relationship Id="rId4" Type="http://schemas.openxmlformats.org/officeDocument/2006/relationships/slide" Target="slide72.xml"/></Relationships>
</file>

<file path=ppt/slides/_rels/slide71.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72.xml"/><Relationship Id="rId1" Type="http://schemas.openxmlformats.org/officeDocument/2006/relationships/slideLayout" Target="../slideLayouts/slideLayout16.xml"/><Relationship Id="rId4" Type="http://schemas.openxmlformats.org/officeDocument/2006/relationships/slide" Target="slide70.xml"/></Relationships>
</file>

<file path=ppt/slides/_rels/slide72.xml.rels><?xml version="1.0" encoding="UTF-8" standalone="yes"?>
<Relationships xmlns="http://schemas.openxmlformats.org/package/2006/relationships"><Relationship Id="rId3" Type="http://schemas.openxmlformats.org/officeDocument/2006/relationships/package" Target="../embeddings/Microsoft_Word_Document25.docx"/><Relationship Id="rId7" Type="http://schemas.openxmlformats.org/officeDocument/2006/relationships/slide" Target="slide70.xml"/><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slide" Target="slide74.xml"/><Relationship Id="rId5" Type="http://schemas.openxmlformats.org/officeDocument/2006/relationships/slide" Target="slide72.xml"/><Relationship Id="rId4" Type="http://schemas.openxmlformats.org/officeDocument/2006/relationships/image" Target="../media/image54.emf"/></Relationships>
</file>

<file path=ppt/slides/_rels/slide73.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72.xml"/><Relationship Id="rId1" Type="http://schemas.openxmlformats.org/officeDocument/2006/relationships/slideLayout" Target="../slideLayouts/slideLayout16.xml"/><Relationship Id="rId4" Type="http://schemas.openxmlformats.org/officeDocument/2006/relationships/slide" Target="slide70.xml"/></Relationships>
</file>

<file path=ppt/slides/_rels/slide74.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image" Target="../media/image55.png"/><Relationship Id="rId1" Type="http://schemas.openxmlformats.org/officeDocument/2006/relationships/slideLayout" Target="../slideLayouts/slideLayout16.xml"/><Relationship Id="rId5" Type="http://schemas.openxmlformats.org/officeDocument/2006/relationships/slide" Target="slide70.xml"/><Relationship Id="rId4" Type="http://schemas.openxmlformats.org/officeDocument/2006/relationships/slide" Target="slide74.xml"/></Relationships>
</file>

<file path=ppt/slides/_rels/slide75.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package" Target="../embeddings/Microsoft_Word_Document26.docx"/><Relationship Id="rId7" Type="http://schemas.openxmlformats.org/officeDocument/2006/relationships/slide" Target="slide72.xml"/><Relationship Id="rId2" Type="http://schemas.openxmlformats.org/officeDocument/2006/relationships/slideLayout" Target="../slideLayouts/slideLayout16.xml"/><Relationship Id="rId1" Type="http://schemas.openxmlformats.org/officeDocument/2006/relationships/vmlDrawing" Target="../drawings/vmlDrawing19.vml"/><Relationship Id="rId6" Type="http://schemas.openxmlformats.org/officeDocument/2006/relationships/image" Target="../media/image57.emf"/><Relationship Id="rId5" Type="http://schemas.openxmlformats.org/officeDocument/2006/relationships/package" Target="../embeddings/Microsoft_Word_Document27.docx"/><Relationship Id="rId4" Type="http://schemas.openxmlformats.org/officeDocument/2006/relationships/image" Target="../media/image56.emf"/><Relationship Id="rId9" Type="http://schemas.openxmlformats.org/officeDocument/2006/relationships/slide" Target="slide70.xml"/></Relationships>
</file>

<file path=ppt/slides/_rels/slide76.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72.xml"/><Relationship Id="rId1" Type="http://schemas.openxmlformats.org/officeDocument/2006/relationships/slideLayout" Target="../slideLayouts/slideLayout16.xml"/><Relationship Id="rId4" Type="http://schemas.openxmlformats.org/officeDocument/2006/relationships/slide" Target="slide70.xml"/></Relationships>
</file>

<file path=ppt/slides/_rels/slide77.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package" Target="../embeddings/Microsoft_Word_Document28.docx"/><Relationship Id="rId7" Type="http://schemas.openxmlformats.org/officeDocument/2006/relationships/slide" Target="slide72.xml"/><Relationship Id="rId2" Type="http://schemas.openxmlformats.org/officeDocument/2006/relationships/slideLayout" Target="../slideLayouts/slideLayout16.xml"/><Relationship Id="rId1" Type="http://schemas.openxmlformats.org/officeDocument/2006/relationships/vmlDrawing" Target="../drawings/vmlDrawing20.vml"/><Relationship Id="rId6" Type="http://schemas.openxmlformats.org/officeDocument/2006/relationships/image" Target="../media/image59.emf"/><Relationship Id="rId5" Type="http://schemas.openxmlformats.org/officeDocument/2006/relationships/package" Target="../embeddings/Microsoft_Word_Document29.docx"/><Relationship Id="rId4" Type="http://schemas.openxmlformats.org/officeDocument/2006/relationships/image" Target="../media/image58.emf"/><Relationship Id="rId9" Type="http://schemas.openxmlformats.org/officeDocument/2006/relationships/slide" Target="slide70.xml"/></Relationships>
</file>

<file path=ppt/slides/_rels/slide78.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72.xml"/><Relationship Id="rId1" Type="http://schemas.openxmlformats.org/officeDocument/2006/relationships/slideLayout" Target="../slideLayouts/slideLayout16.xml"/><Relationship Id="rId4" Type="http://schemas.openxmlformats.org/officeDocument/2006/relationships/slide" Target="slide70.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5" Type="http://schemas.openxmlformats.org/officeDocument/2006/relationships/slide" Target="slide87.xml"/><Relationship Id="rId4" Type="http://schemas.openxmlformats.org/officeDocument/2006/relationships/slide" Target="slide85.xml"/></Relationships>
</file>

<file path=ppt/slides/_rels/slide82.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5" Type="http://schemas.openxmlformats.org/officeDocument/2006/relationships/slide" Target="slide87.xml"/><Relationship Id="rId4" Type="http://schemas.openxmlformats.org/officeDocument/2006/relationships/slide" Target="slide85.xml"/></Relationships>
</file>

<file path=ppt/slides/_rels/slide83.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6" Type="http://schemas.openxmlformats.org/officeDocument/2006/relationships/slide" Target="slide84.xml"/><Relationship Id="rId5" Type="http://schemas.openxmlformats.org/officeDocument/2006/relationships/slide" Target="slide87.xml"/><Relationship Id="rId4" Type="http://schemas.openxmlformats.org/officeDocument/2006/relationships/slide" Target="slide85.xml"/></Relationships>
</file>

<file path=ppt/slides/_rels/slide84.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5" Type="http://schemas.openxmlformats.org/officeDocument/2006/relationships/slide" Target="slide87.xml"/><Relationship Id="rId4" Type="http://schemas.openxmlformats.org/officeDocument/2006/relationships/slide" Target="slide85.xml"/></Relationships>
</file>

<file path=ppt/slides/_rels/slide85.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slide" Target="slide81.xml"/><Relationship Id="rId7" Type="http://schemas.openxmlformats.org/officeDocument/2006/relationships/package" Target="../embeddings/Microsoft_Word_Document30.docx"/><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slide" Target="slide87.xml"/><Relationship Id="rId5" Type="http://schemas.openxmlformats.org/officeDocument/2006/relationships/slide" Target="slide85.xml"/><Relationship Id="rId4" Type="http://schemas.openxmlformats.org/officeDocument/2006/relationships/slide" Target="slide83.xml"/><Relationship Id="rId9" Type="http://schemas.openxmlformats.org/officeDocument/2006/relationships/slide" Target="slide86.xml"/></Relationships>
</file>

<file path=ppt/slides/_rels/slide86.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5" Type="http://schemas.openxmlformats.org/officeDocument/2006/relationships/slide" Target="slide87.xml"/><Relationship Id="rId4" Type="http://schemas.openxmlformats.org/officeDocument/2006/relationships/slide" Target="slide85.xml"/></Relationships>
</file>

<file path=ppt/slides/_rels/slide87.xml.rels><?xml version="1.0" encoding="UTF-8" standalone="yes"?>
<Relationships xmlns="http://schemas.openxmlformats.org/package/2006/relationships"><Relationship Id="rId3" Type="http://schemas.openxmlformats.org/officeDocument/2006/relationships/slide" Target="slide83.xml"/><Relationship Id="rId7" Type="http://schemas.openxmlformats.org/officeDocument/2006/relationships/image" Target="../media/image63.png"/><Relationship Id="rId2" Type="http://schemas.openxmlformats.org/officeDocument/2006/relationships/slide" Target="slide81.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slide" Target="slide87.xml"/><Relationship Id="rId4" Type="http://schemas.openxmlformats.org/officeDocument/2006/relationships/slide" Target="slide85.xml"/></Relationships>
</file>

<file path=ppt/slides/_rels/slide88.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6" Type="http://schemas.openxmlformats.org/officeDocument/2006/relationships/slide" Target="slide89.xml"/><Relationship Id="rId5" Type="http://schemas.openxmlformats.org/officeDocument/2006/relationships/slide" Target="slide87.xml"/><Relationship Id="rId4" Type="http://schemas.openxmlformats.org/officeDocument/2006/relationships/slide" Target="slide85.xml"/></Relationships>
</file>

<file path=ppt/slides/_rels/slide89.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81.xml"/><Relationship Id="rId1" Type="http://schemas.openxmlformats.org/officeDocument/2006/relationships/slideLayout" Target="../slideLayouts/slideLayout1.xml"/><Relationship Id="rId5" Type="http://schemas.openxmlformats.org/officeDocument/2006/relationships/slide" Target="slide87.xml"/><Relationship Id="rId4" Type="http://schemas.openxmlformats.org/officeDocument/2006/relationships/slide" Target="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emf"/><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package" Target="../embeddings/Microsoft_Word_Document2.docx"/><Relationship Id="rId5" Type="http://schemas.openxmlformats.org/officeDocument/2006/relationships/image" Target="../media/image7.emf"/><Relationship Id="rId4" Type="http://schemas.openxmlformats.org/officeDocument/2006/relationships/package" Target="../embeddings/Microsoft_Word_Document1.docx"/></Relationships>
</file>

<file path=ppt/slides/_rels/slide90.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slide" Target="slide81.xml"/><Relationship Id="rId7" Type="http://schemas.openxmlformats.org/officeDocument/2006/relationships/package" Target="../embeddings/Microsoft_Word_Document31.docx"/><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slide" Target="slide87.xml"/><Relationship Id="rId5" Type="http://schemas.openxmlformats.org/officeDocument/2006/relationships/slide" Target="slide85.xml"/><Relationship Id="rId10" Type="http://schemas.openxmlformats.org/officeDocument/2006/relationships/slide" Target="slide5.xml"/><Relationship Id="rId4" Type="http://schemas.openxmlformats.org/officeDocument/2006/relationships/slide" Target="slide83.xml"/><Relationship Id="rId9" Type="http://schemas.openxmlformats.org/officeDocument/2006/relationships/slide" Target="slide91.xml"/></Relationships>
</file>

<file path=ppt/slides/_rels/slide91.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slide" Target="slide81.xml"/><Relationship Id="rId7" Type="http://schemas.openxmlformats.org/officeDocument/2006/relationships/package" Target="../embeddings/Microsoft_Word_Document32.docx"/><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slide" Target="slide87.xml"/><Relationship Id="rId5" Type="http://schemas.openxmlformats.org/officeDocument/2006/relationships/slide" Target="slide85.xml"/><Relationship Id="rId4" Type="http://schemas.openxmlformats.org/officeDocument/2006/relationships/slide" Target="slide83.xml"/><Relationship Id="rId9" Type="http://schemas.openxmlformats.org/officeDocument/2006/relationships/slide" Target="slide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4.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5.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17" Type="http://schemas.openxmlformats.org/officeDocument/2006/relationships/slide" Target="slide96.xml"/><Relationship Id="rId2" Type="http://schemas.openxmlformats.org/officeDocument/2006/relationships/slide" Target="slide93.xml"/><Relationship Id="rId16"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6.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7.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8.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_rels/slide99.xml.rels><?xml version="1.0" encoding="UTF-8" standalone="yes"?>
<Relationships xmlns="http://schemas.openxmlformats.org/package/2006/relationships"><Relationship Id="rId8" Type="http://schemas.openxmlformats.org/officeDocument/2006/relationships/slide" Target="slide106.xml"/><Relationship Id="rId13" Type="http://schemas.openxmlformats.org/officeDocument/2006/relationships/slide" Target="slide116.xml"/><Relationship Id="rId3" Type="http://schemas.openxmlformats.org/officeDocument/2006/relationships/slide" Target="slide95.xml"/><Relationship Id="rId7" Type="http://schemas.openxmlformats.org/officeDocument/2006/relationships/slide" Target="slide104.xml"/><Relationship Id="rId12" Type="http://schemas.openxmlformats.org/officeDocument/2006/relationships/slide" Target="slide114.xml"/><Relationship Id="rId2" Type="http://schemas.openxmlformats.org/officeDocument/2006/relationships/slide" Target="slide93.xml"/><Relationship Id="rId16"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1.xml"/><Relationship Id="rId11" Type="http://schemas.openxmlformats.org/officeDocument/2006/relationships/slide" Target="slide112.xml"/><Relationship Id="rId5" Type="http://schemas.openxmlformats.org/officeDocument/2006/relationships/slide" Target="slide99.xml"/><Relationship Id="rId15" Type="http://schemas.openxmlformats.org/officeDocument/2006/relationships/slide" Target="slide126.xml"/><Relationship Id="rId10" Type="http://schemas.openxmlformats.org/officeDocument/2006/relationships/slide" Target="slide110.xml"/><Relationship Id="rId4" Type="http://schemas.openxmlformats.org/officeDocument/2006/relationships/slide" Target="slide97.xml"/><Relationship Id="rId9" Type="http://schemas.openxmlformats.org/officeDocument/2006/relationships/slide" Target="slide108.xml"/><Relationship Id="rId14" Type="http://schemas.openxmlformats.org/officeDocument/2006/relationships/slide" Target="slide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106888"/>
            <a:ext cx="12071871" cy="664797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(2016-10-6)</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a:t>
            </a:r>
            <a:r>
              <a:rPr lang="en-US" altLang="zh-CN" sz="4000" b="1" dirty="0" smtClean="0">
                <a:solidFill>
                  <a:schemeClr val="bg1"/>
                </a:solidFill>
                <a:latin typeface="+mj-ea"/>
                <a:ea typeface="+mj-ea"/>
              </a:rPr>
              <a:t>79-81</a:t>
            </a:r>
            <a:r>
              <a:rPr lang="zh-CN" altLang="en-US" sz="4000" b="1" dirty="0" smtClean="0">
                <a:solidFill>
                  <a:schemeClr val="bg1"/>
                </a:solidFill>
                <a:latin typeface="+mj-ea"/>
                <a:ea typeface="+mj-ea"/>
              </a:rPr>
              <a:t>页 氯及其化合物；</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ea typeface="+mj-ea"/>
              </a:rPr>
              <a:t> </a:t>
            </a:r>
            <a:r>
              <a:rPr lang="en-US" altLang="zh-CN" sz="4000" b="1" dirty="0" smtClean="0">
                <a:solidFill>
                  <a:schemeClr val="bg1"/>
                </a:solidFill>
                <a:latin typeface="+mj-ea"/>
                <a:ea typeface="+mj-ea"/>
              </a:rPr>
              <a:t>  </a:t>
            </a:r>
            <a:r>
              <a:rPr lang="zh-CN" altLang="en-US" sz="4000" b="1" dirty="0">
                <a:solidFill>
                  <a:schemeClr val="bg1"/>
                </a:solidFill>
                <a:latin typeface="+mj-ea"/>
                <a:ea typeface="+mj-ea"/>
              </a:rPr>
              <a:t>小</a:t>
            </a:r>
            <a:r>
              <a:rPr lang="zh-CN" altLang="en-US" sz="4000" b="1" dirty="0" smtClean="0">
                <a:solidFill>
                  <a:schemeClr val="bg1"/>
                </a:solidFill>
                <a:latin typeface="+mj-ea"/>
                <a:ea typeface="+mj-ea"/>
              </a:rPr>
              <a:t>本</a:t>
            </a:r>
            <a:r>
              <a:rPr lang="en-US" altLang="zh-CN" sz="4000" b="1" dirty="0" smtClean="0">
                <a:solidFill>
                  <a:schemeClr val="bg1"/>
                </a:solidFill>
                <a:latin typeface="+mj-ea"/>
                <a:ea typeface="+mj-ea"/>
              </a:rPr>
              <a:t>311</a:t>
            </a:r>
            <a:r>
              <a:rPr lang="zh-CN" altLang="en-US" sz="4000" b="1" dirty="0" smtClean="0">
                <a:solidFill>
                  <a:schemeClr val="bg1"/>
                </a:solidFill>
                <a:latin typeface="+mj-ea"/>
                <a:ea typeface="+mj-ea"/>
              </a:rPr>
              <a:t>页左半面反应方程式；</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a:t>
            </a:r>
            <a:r>
              <a:rPr lang="zh-CN" altLang="en-US" sz="4000" b="1" dirty="0" smtClean="0">
                <a:solidFill>
                  <a:srgbClr val="FFFF00"/>
                </a:solidFill>
                <a:latin typeface="+mj-ea"/>
                <a:ea typeface="+mj-ea"/>
              </a:rPr>
              <a:t>补完国庆落下的作业“专题五 金属及其化合物”</a:t>
            </a:r>
            <a:endParaRPr lang="en-US" altLang="zh-CN" sz="4000" b="1" dirty="0" smtClean="0">
              <a:solidFill>
                <a:srgbClr val="FFFF00"/>
              </a:solidFill>
              <a:latin typeface="+mj-ea"/>
              <a:ea typeface="+mj-ea"/>
            </a:endParaRPr>
          </a:p>
          <a:p>
            <a:pPr>
              <a:lnSpc>
                <a:spcPct val="150000"/>
              </a:lnSpc>
              <a:defRPr/>
            </a:pPr>
            <a:r>
              <a:rPr lang="zh-CN" altLang="en-US" sz="4000" b="1" dirty="0" smtClean="0">
                <a:solidFill>
                  <a:srgbClr val="FFFF00"/>
                </a:solidFill>
                <a:latin typeface="+mj-ea"/>
                <a:ea typeface="+mj-ea"/>
              </a:rPr>
              <a:t>明天</a:t>
            </a:r>
            <a:r>
              <a:rPr lang="zh-CN" altLang="en-US" sz="4000" b="1" dirty="0" smtClean="0">
                <a:solidFill>
                  <a:srgbClr val="FFFF00"/>
                </a:solidFill>
                <a:latin typeface="+mj-ea"/>
                <a:ea typeface="+mj-ea"/>
              </a:rPr>
              <a:t>评讲</a:t>
            </a:r>
            <a:r>
              <a:rPr lang="zh-CN" altLang="en-US" sz="4000" b="1" dirty="0" smtClean="0">
                <a:solidFill>
                  <a:srgbClr val="FFFF00"/>
                </a:solidFill>
                <a:latin typeface="+mj-ea"/>
                <a:ea typeface="+mj-ea"/>
              </a:rPr>
              <a:t>；</a:t>
            </a:r>
            <a:r>
              <a:rPr lang="zh-CN" altLang="en-US" sz="4000" b="1" dirty="0" smtClean="0">
                <a:solidFill>
                  <a:schemeClr val="bg1"/>
                </a:solidFill>
                <a:latin typeface="+mj-ea"/>
                <a:ea typeface="+mj-ea"/>
              </a:rPr>
              <a:t>“</a:t>
            </a:r>
            <a:r>
              <a:rPr lang="zh-CN" altLang="en-US" sz="4000" b="1" dirty="0">
                <a:solidFill>
                  <a:schemeClr val="bg1"/>
                </a:solidFill>
                <a:latin typeface="+mj-ea"/>
                <a:ea typeface="+mj-ea"/>
              </a:rPr>
              <a:t>专题十四 无机化工流程”</a:t>
            </a:r>
            <a:r>
              <a:rPr lang="zh-CN" altLang="en-US" sz="4000" b="1" dirty="0" smtClean="0">
                <a:solidFill>
                  <a:schemeClr val="bg1"/>
                </a:solidFill>
                <a:latin typeface="+mj-ea"/>
                <a:ea typeface="+mj-ea"/>
              </a:rPr>
              <a:t>，以后评讲；</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摘抄试卷错题至精选</a:t>
            </a:r>
            <a:r>
              <a:rPr lang="zh-CN" altLang="en-US" sz="4000" b="1" dirty="0" smtClean="0">
                <a:solidFill>
                  <a:schemeClr val="bg1"/>
                </a:solidFill>
                <a:latin typeface="+mj-ea"/>
                <a:ea typeface="+mj-ea"/>
              </a:rPr>
              <a:t>本；</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4.</a:t>
            </a:r>
            <a:r>
              <a:rPr lang="zh-CN" altLang="en-US" sz="4000" b="1" dirty="0" smtClean="0">
                <a:solidFill>
                  <a:schemeClr val="bg1"/>
                </a:solidFill>
                <a:latin typeface="+mj-ea"/>
                <a:ea typeface="+mj-ea"/>
              </a:rPr>
              <a:t>本周没有周末作业；</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4675015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5" name="Picture 2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0" y="3069754"/>
            <a:ext cx="9892027" cy="173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7654" y="981522"/>
            <a:ext cx="11388152" cy="16311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与非金属反应</a:t>
            </a:r>
            <a:endParaRPr lang="zh-CN" altLang="zh-CN" sz="1050" kern="100" dirty="0">
              <a:latin typeface="宋体"/>
              <a:cs typeface="Courier New"/>
            </a:endParaRPr>
          </a:p>
          <a:p>
            <a:pPr algn="just">
              <a:lnSpc>
                <a:spcPct val="200000"/>
              </a:lnSpc>
              <a:spcAft>
                <a:spcPts val="0"/>
              </a:spcAft>
            </a:pP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2HCl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7030579"/>
              </p:ext>
            </p:extLst>
          </p:nvPr>
        </p:nvGraphicFramePr>
        <p:xfrm>
          <a:off x="3185127" y="1713989"/>
          <a:ext cx="2000250" cy="838200"/>
        </p:xfrm>
        <a:graphic>
          <a:graphicData uri="http://schemas.openxmlformats.org/presentationml/2006/ole">
            <mc:AlternateContent xmlns:mc="http://schemas.openxmlformats.org/markup-compatibility/2006">
              <mc:Choice xmlns:v="urn:schemas-microsoft-com:vml" Requires="v">
                <p:oleObj spid="_x0000_s3350" name="文档" r:id="rId4" imgW="2001029" imgH="838110" progId="Word.Document.12">
                  <p:embed/>
                </p:oleObj>
              </mc:Choice>
              <mc:Fallback>
                <p:oleObj name="文档" r:id="rId4" imgW="2001029" imgH="838110" progId="Word.Document.12">
                  <p:embed/>
                  <p:pic>
                    <p:nvPicPr>
                      <p:cNvPr id="0" name=""/>
                      <p:cNvPicPr/>
                      <p:nvPr/>
                    </p:nvPicPr>
                    <p:blipFill>
                      <a:blip r:embed="rId5"/>
                      <a:stretch>
                        <a:fillRect/>
                      </a:stretch>
                    </p:blipFill>
                    <p:spPr>
                      <a:xfrm>
                        <a:off x="3185127" y="1713989"/>
                        <a:ext cx="2000250" cy="838200"/>
                      </a:xfrm>
                      <a:prstGeom prst="rect">
                        <a:avLst/>
                      </a:prstGeom>
                    </p:spPr>
                  </p:pic>
                </p:oleObj>
              </mc:Fallback>
            </mc:AlternateContent>
          </a:graphicData>
        </a:graphic>
      </p:graphicFrame>
      <p:pic>
        <p:nvPicPr>
          <p:cNvPr id="3270" name="Picture 198"/>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612797" y="3278397"/>
            <a:ext cx="971685" cy="48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1" name="Picture 1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7285" y="4251252"/>
            <a:ext cx="938571" cy="43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2" name="Picture 2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4529" y="3280061"/>
            <a:ext cx="939908" cy="43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4" name="Picture 2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3867" y="4267925"/>
            <a:ext cx="903809" cy="42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3" name="直接连接符 2"/>
          <p:cNvCxnSpPr/>
          <p:nvPr/>
        </p:nvCxnSpPr>
        <p:spPr>
          <a:xfrm>
            <a:off x="3025793" y="3928385"/>
            <a:ext cx="711864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982813" y="2523280"/>
            <a:ext cx="688682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挥发性酸</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a:t>
            </a:r>
            <a:r>
              <a:rPr lang="zh-CN" altLang="en-US"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HBr</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FF0000"/>
                </a:solidFill>
                <a:latin typeface="Times New Roman"/>
                <a:ea typeface="华文细黑"/>
                <a:cs typeface="Times New Roman"/>
              </a:rPr>
              <a:t>碰到水形成酸雾</a:t>
            </a:r>
            <a:endParaRPr lang="zh-CN" altLang="en-US" sz="3200" dirty="0"/>
          </a:p>
        </p:txBody>
      </p:sp>
      <p:pic>
        <p:nvPicPr>
          <p:cNvPr id="2" name="图片 1"/>
          <p:cNvPicPr>
            <a:picLocks noChangeAspect="1"/>
          </p:cNvPicPr>
          <p:nvPr/>
        </p:nvPicPr>
        <p:blipFill rotWithShape="1">
          <a:blip r:embed="rId11">
            <a:extLst>
              <a:ext uri="{28A0092B-C50C-407E-A947-70E740481C1C}">
                <a14:useLocalDpi xmlns:a14="http://schemas.microsoft.com/office/drawing/2010/main" val="0"/>
              </a:ext>
            </a:extLst>
          </a:blip>
          <a:srcRect t="-1" r="67360" b="-6715"/>
          <a:stretch/>
        </p:blipFill>
        <p:spPr>
          <a:xfrm>
            <a:off x="9831410" y="-1"/>
            <a:ext cx="2363524" cy="3108056"/>
          </a:xfrm>
          <a:prstGeom prst="rect">
            <a:avLst/>
          </a:prstGeom>
        </p:spPr>
      </p:pic>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down)">
                                      <p:cBhvr>
                                        <p:cTn id="14" dur="500"/>
                                        <p:tgtEl>
                                          <p:spTgt spid="12">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5"/>
                                        </p:tgtEl>
                                        <p:attrNameLst>
                                          <p:attrName>style.visibility</p:attrName>
                                        </p:attrNameLst>
                                      </p:cBhvr>
                                      <p:to>
                                        <p:strVal val="visible"/>
                                      </p:to>
                                    </p:set>
                                    <p:animEffect transition="in" filter="wipe(left)">
                                      <p:cBhvr>
                                        <p:cTn id="27" dur="1000"/>
                                        <p:tgtEl>
                                          <p:spTgt spid="32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70"/>
                                        </p:tgtEl>
                                        <p:attrNameLst>
                                          <p:attrName>style.visibility</p:attrName>
                                        </p:attrNameLst>
                                      </p:cBhvr>
                                      <p:to>
                                        <p:strVal val="visible"/>
                                      </p:to>
                                    </p:set>
                                    <p:animEffect transition="in" filter="blinds(horizontal)">
                                      <p:cBhvr>
                                        <p:cTn id="32" dur="500"/>
                                        <p:tgtEl>
                                          <p:spTgt spid="327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72"/>
                                        </p:tgtEl>
                                        <p:attrNameLst>
                                          <p:attrName>style.visibility</p:attrName>
                                        </p:attrNameLst>
                                      </p:cBhvr>
                                      <p:to>
                                        <p:strVal val="visible"/>
                                      </p:to>
                                    </p:set>
                                    <p:animEffect transition="in" filter="blinds(horizontal)">
                                      <p:cBhvr>
                                        <p:cTn id="37" dur="500"/>
                                        <p:tgtEl>
                                          <p:spTgt spid="327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271"/>
                                        </p:tgtEl>
                                        <p:attrNameLst>
                                          <p:attrName>style.visibility</p:attrName>
                                        </p:attrNameLst>
                                      </p:cBhvr>
                                      <p:to>
                                        <p:strVal val="visible"/>
                                      </p:to>
                                    </p:set>
                                    <p:animEffect transition="in" filter="blinds(horizontal)">
                                      <p:cBhvr>
                                        <p:cTn id="47" dur="500"/>
                                        <p:tgtEl>
                                          <p:spTgt spid="327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74"/>
                                        </p:tgtEl>
                                        <p:attrNameLst>
                                          <p:attrName>style.visibility</p:attrName>
                                        </p:attrNameLst>
                                      </p:cBhvr>
                                      <p:to>
                                        <p:strVal val="visible"/>
                                      </p:to>
                                    </p:set>
                                    <p:animEffect transition="in" filter="blinds(horizontal)">
                                      <p:cBhvr>
                                        <p:cTn id="52" dur="500"/>
                                        <p:tgtEl>
                                          <p:spTgt spid="32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29965" y="1125538"/>
            <a:ext cx="10581133"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汽油的密度比水小，上层颜色应变为紫红色，下层颜色变浅，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是固体应为烟而不是雾，</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电解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饱和溶液，阳极产生的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能使碘化钾淀粉溶液变蓝，</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98" y="765498"/>
            <a:ext cx="10947562"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某研究性学习小组的同学利用</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、浓盐酸反应来制取干燥的氯气并验证其有无漂白性，所用装置如图所示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可重复使用，不含制气装置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3666" name="Picture 2" descr="HX19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9483" y="2973411"/>
            <a:ext cx="8225250" cy="27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4606" y="1474540"/>
            <a:ext cx="10269944" cy="3539430"/>
          </a:xfrm>
          <a:prstGeom prst="rect">
            <a:avLst/>
          </a:prstGeom>
        </p:spPr>
        <p:txBody>
          <a:bodyPr>
            <a:spAutoFit/>
          </a:bodyPr>
          <a:lstStyle/>
          <a:p>
            <a:pPr algn="just">
              <a:lnSpc>
                <a:spcPct val="16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DACBE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DABAE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的主要用途是制备</a:t>
            </a:r>
            <a:r>
              <a:rPr lang="en-US" altLang="zh-CN" sz="2800" kern="100" dirty="0">
                <a:latin typeface="Times New Roman"/>
                <a:ea typeface="华文细黑"/>
                <a:cs typeface="Courier New"/>
              </a:rPr>
              <a:t>NaClO</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在实验中使用到装置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且有色布条褪色，则说明湿润的氯气</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6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漂白性</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0702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13607" y="837506"/>
            <a:ext cx="10901751" cy="5262979"/>
          </a:xfrm>
          <a:prstGeom prst="rect">
            <a:avLst/>
          </a:prstGeom>
        </p:spPr>
        <p:txBody>
          <a:bodyPr>
            <a:spAutoFit/>
          </a:bodyPr>
          <a:lstStyle/>
          <a:p>
            <a:pPr algn="just">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为验证干燥的氯气有无漂白性，就需要使进入到</a:t>
            </a:r>
            <a:r>
              <a:rPr lang="en-US" altLang="zh-CN" sz="2800" kern="100" dirty="0">
                <a:latin typeface="Times New Roman"/>
                <a:ea typeface="华文细黑"/>
              </a:rPr>
              <a:t>B</a:t>
            </a:r>
            <a:r>
              <a:rPr lang="zh-CN" altLang="zh-CN" sz="2800" kern="100" dirty="0">
                <a:latin typeface="Times New Roman"/>
                <a:ea typeface="华文细黑"/>
                <a:cs typeface="Times New Roman"/>
              </a:rPr>
              <a:t>装置中的氯气不含</a:t>
            </a:r>
            <a:r>
              <a:rPr lang="en-US" altLang="zh-CN" sz="2800" kern="100" dirty="0" err="1">
                <a:latin typeface="Times New Roman"/>
                <a:ea typeface="华文细黑"/>
              </a:rPr>
              <a:t>HCl</a:t>
            </a:r>
            <a:r>
              <a:rPr lang="zh-CN" altLang="zh-CN" sz="2800" kern="100" dirty="0">
                <a:latin typeface="Times New Roman"/>
                <a:ea typeface="华文细黑"/>
                <a:cs typeface="Times New Roman"/>
              </a:rPr>
              <a:t>及水蒸气，故应先用饱和食盐水除去</a:t>
            </a:r>
            <a:r>
              <a:rPr lang="en-US" altLang="zh-CN" sz="2800" kern="100" dirty="0" err="1">
                <a:latin typeface="Times New Roman"/>
                <a:ea typeface="华文细黑"/>
              </a:rPr>
              <a:t>HCl</a:t>
            </a:r>
            <a:r>
              <a:rPr lang="zh-CN" altLang="zh-CN" sz="2800" kern="100" dirty="0">
                <a:latin typeface="Times New Roman"/>
                <a:ea typeface="华文细黑"/>
                <a:cs typeface="Times New Roman"/>
              </a:rPr>
              <a:t>，再用浓硫酸除去水蒸气，为防止</a:t>
            </a:r>
            <a:r>
              <a:rPr lang="en-US" altLang="zh-CN" sz="2800" kern="100" dirty="0">
                <a:latin typeface="Times New Roman"/>
                <a:ea typeface="华文细黑"/>
              </a:rPr>
              <a:t>E</a:t>
            </a:r>
            <a:r>
              <a:rPr lang="zh-CN" altLang="zh-CN" sz="2800" kern="100" dirty="0">
                <a:latin typeface="Times New Roman"/>
                <a:ea typeface="华文细黑"/>
                <a:cs typeface="Times New Roman"/>
              </a:rPr>
              <a:t>装置中水蒸气进入</a:t>
            </a:r>
            <a:r>
              <a:rPr lang="en-US" altLang="zh-CN" sz="2800" kern="100" dirty="0">
                <a:latin typeface="Times New Roman"/>
                <a:ea typeface="华文细黑"/>
              </a:rPr>
              <a:t>B</a:t>
            </a:r>
            <a:r>
              <a:rPr lang="zh-CN" altLang="zh-CN" sz="2800" kern="100" dirty="0">
                <a:latin typeface="Times New Roman"/>
                <a:ea typeface="华文细黑"/>
                <a:cs typeface="Times New Roman"/>
              </a:rPr>
              <a:t>装置中，在</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E</a:t>
            </a:r>
            <a:r>
              <a:rPr lang="zh-CN" altLang="zh-CN" sz="2800" kern="100" dirty="0">
                <a:latin typeface="Times New Roman"/>
                <a:ea typeface="华文细黑"/>
                <a:cs typeface="Times New Roman"/>
              </a:rPr>
              <a:t>装置之间还应加装一个</a:t>
            </a:r>
            <a:r>
              <a:rPr lang="en-US" altLang="zh-CN" sz="2800" kern="100" dirty="0">
                <a:latin typeface="Times New Roman"/>
                <a:ea typeface="华文细黑"/>
              </a:rPr>
              <a:t>A</a:t>
            </a:r>
            <a:r>
              <a:rPr lang="zh-CN" altLang="zh-CN" sz="2800" kern="100" dirty="0">
                <a:latin typeface="Times New Roman"/>
                <a:ea typeface="华文细黑"/>
                <a:cs typeface="Times New Roman"/>
              </a:rPr>
              <a:t>装置，尾气用</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本</a:t>
            </a:r>
            <a:r>
              <a:rPr lang="zh-CN" altLang="zh-CN" sz="2800" kern="100" dirty="0">
                <a:latin typeface="Times New Roman"/>
                <a:ea typeface="华文细黑"/>
                <a:cs typeface="Times New Roman"/>
              </a:rPr>
              <a:t>实验的目的是验证干燥的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是否具有漂白性，故不需要使用装置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使湿润的有色布条褪色是因为氯气与水反应生成的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具有漂白性，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09882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719" y="904222"/>
            <a:ext cx="11185087"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已知常温下氯酸钾与浓盐酸反应放出氯气，现按下图进行卤素的性质实验。玻璃管内装有分别滴有不同溶液的白色棉球，反应一段时间后，对图中指定部分颜色描述正确的是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621291734"/>
              </p:ext>
            </p:extLst>
          </p:nvPr>
        </p:nvGraphicFramePr>
        <p:xfrm>
          <a:off x="838622" y="2997746"/>
          <a:ext cx="5173750" cy="3373932"/>
        </p:xfrm>
        <a:graphic>
          <a:graphicData uri="http://schemas.openxmlformats.org/drawingml/2006/table">
            <a:tbl>
              <a:tblPr/>
              <a:tblGrid>
                <a:gridCol w="963630"/>
                <a:gridCol w="1319230"/>
                <a:gridCol w="963630"/>
                <a:gridCol w="963630"/>
                <a:gridCol w="963630"/>
              </a:tblGrid>
              <a:tr h="465283">
                <a:tc>
                  <a:txBody>
                    <a:bodyPr/>
                    <a:lstStyle/>
                    <a:p>
                      <a:pPr algn="ctr">
                        <a:lnSpc>
                          <a:spcPct val="150000"/>
                        </a:lnSpc>
                        <a:spcAft>
                          <a:spcPts val="0"/>
                        </a:spcAft>
                      </a:pPr>
                      <a:r>
                        <a:rPr lang="zh-CN" sz="2800" kern="100" baseline="0">
                          <a:effectLst/>
                          <a:latin typeface="Times New Roman"/>
                          <a:ea typeface="华文细黑"/>
                          <a:cs typeface="Times New Roman"/>
                        </a:rPr>
                        <a:t>选项</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A</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283">
                <a:tc>
                  <a:txBody>
                    <a:bodyPr/>
                    <a:lstStyle/>
                    <a:p>
                      <a:pPr algn="ctr">
                        <a:lnSpc>
                          <a:spcPct val="150000"/>
                        </a:lnSpc>
                        <a:spcAft>
                          <a:spcPts val="0"/>
                        </a:spcAft>
                      </a:pPr>
                      <a:r>
                        <a:rPr lang="en-US" sz="2800" kern="100" baseline="0">
                          <a:effectLst/>
                          <a:latin typeface="Times New Roman"/>
                          <a:ea typeface="华文细黑"/>
                          <a:cs typeface="Courier New"/>
                        </a:rPr>
                        <a:t>B</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C</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D</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a:effectLst/>
                          <a:latin typeface="Times New Roman"/>
                          <a:ea typeface="华文细黑"/>
                          <a:cs typeface="Times New Roman"/>
                        </a:rPr>
                        <a:t>白色</a:t>
                      </a:r>
                      <a:endParaRPr lang="zh-CN" sz="2800" kern="100" baseline="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2" descr="HX1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9961" y="2394985"/>
            <a:ext cx="3375227" cy="394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15533" y="1269554"/>
            <a:ext cx="10536859" cy="332398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处产生的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，通</a:t>
            </a:r>
            <a:r>
              <a:rPr lang="zh-CN" altLang="zh-CN" sz="2800" kern="100" dirty="0">
                <a:latin typeface="Times New Roman"/>
                <a:ea typeface="华文细黑"/>
                <a:cs typeface="Times New Roman"/>
              </a:rPr>
              <a:t>过</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为黄绿色，</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为橙色，</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遇碱产生白色</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可知应选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73650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0294" y="765498"/>
            <a:ext cx="11185087"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某同学向一支试管中按一定的顺序分别加入下列几种物质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一种物质只加一次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a.KI</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淀粉溶液；</a:t>
            </a:r>
            <a:r>
              <a:rPr lang="en-US" altLang="zh-CN" sz="2800" kern="100" dirty="0">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稀硫酸；</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氯水。发现溶液颜色按如下顺序变化：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蓝色。下列对此过程进行的分析中错误的是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加入以上药品的顺序是</a:t>
            </a: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e</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③→④</a:t>
            </a:r>
            <a:r>
              <a:rPr lang="zh-CN" altLang="zh-CN" sz="2800" kern="100" dirty="0">
                <a:latin typeface="Times New Roman"/>
                <a:ea typeface="华文细黑"/>
                <a:cs typeface="Times New Roman"/>
              </a:rPr>
              <a:t>反应的化学方程式为</a:t>
            </a:r>
            <a:r>
              <a:rPr lang="en-US" altLang="zh-CN" sz="2800" kern="100" dirty="0">
                <a:latin typeface="Times New Roman"/>
                <a:ea typeface="华文细黑"/>
                <a:cs typeface="Courier New"/>
              </a:rPr>
              <a:t>3I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=5NaI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溶液由棕黄色变为蓝色的原因是淀粉溶液遇碘变蓝色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④→⑤</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49025" y="1269554"/>
            <a:ext cx="10581133" cy="3539430"/>
          </a:xfrm>
          <a:prstGeom prst="rect">
            <a:avLst/>
          </a:prstGeom>
        </p:spPr>
        <p:txBody>
          <a:bodyPr>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溶液颜色变化：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棕黄色说明有碘生成，</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蓝色说明是碘遇淀粉溶液显色，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无色说明碘被消耗，</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蓝色说明又生成了碘，此时发生的是</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在酸性条件下生成碘的氧化还原反应。</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045" y="1125538"/>
            <a:ext cx="11010769"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下列实验现象与新制氯水中的某些成分</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括号内物质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没有关系的是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固体加入新制氯水中，有无色气泡产生</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使红色布条褪色</a:t>
            </a:r>
            <a:r>
              <a:rPr lang="en-US" altLang="zh-CN" sz="2800" kern="100" dirty="0">
                <a:latin typeface="Times New Roman"/>
                <a:ea typeface="华文细黑"/>
                <a:cs typeface="Courier New"/>
              </a:rPr>
              <a:t>(HClO)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溶液中滴加氯水后，再滴加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溶液，发现呈血红色</a:t>
            </a:r>
            <a:r>
              <a:rPr lang="en-US" altLang="zh-CN" sz="2800" kern="100" dirty="0">
                <a:latin typeface="Times New Roman"/>
                <a:ea typeface="华文细黑"/>
                <a:cs typeface="Courier New"/>
              </a:rPr>
              <a:t>(HCl)</a:t>
            </a:r>
            <a:endParaRPr lang="zh-CN" altLang="zh-CN" sz="280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50940" y="1269554"/>
            <a:ext cx="10686944"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氯水显酸性，能与碳酸氢钠反应放出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氯酸具有强氧化性，能使有色布条褪色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离子和硝酸银反应生成氯化银白色沉淀，因此选项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都是有关系的</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选</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中，氯化氢不能氧化亚铁离子，选项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关系不正确。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81626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50590" y="296301"/>
            <a:ext cx="1127539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与还原性无机化合物反应：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与碘化钾溶液反应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水溶液反应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10" name="矩形 9"/>
          <p:cNvSpPr/>
          <p:nvPr/>
        </p:nvSpPr>
        <p:spPr>
          <a:xfrm>
            <a:off x="4253867" y="1018425"/>
            <a:ext cx="3652282"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2KI</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=2KCl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sz="2800" b="1" dirty="0">
              <a:solidFill>
                <a:srgbClr val="0000FF"/>
              </a:solidFill>
            </a:endParaRPr>
          </a:p>
        </p:txBody>
      </p:sp>
      <p:sp>
        <p:nvSpPr>
          <p:cNvPr id="13" name="矩形 12"/>
          <p:cNvSpPr/>
          <p:nvPr/>
        </p:nvSpPr>
        <p:spPr>
          <a:xfrm>
            <a:off x="3934966" y="3557869"/>
            <a:ext cx="560954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4</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2HCl</a:t>
            </a:r>
            <a:endParaRPr lang="zh-CN" altLang="en-US" sz="2800" b="1" dirty="0">
              <a:solidFill>
                <a:srgbClr val="0000FF"/>
              </a:solidFill>
            </a:endParaRPr>
          </a:p>
        </p:txBody>
      </p:sp>
      <p:sp>
        <p:nvSpPr>
          <p:cNvPr id="14" name="矩形 13"/>
          <p:cNvSpPr/>
          <p:nvPr/>
        </p:nvSpPr>
        <p:spPr>
          <a:xfrm>
            <a:off x="4150990" y="4858205"/>
            <a:ext cx="36923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3</a:t>
            </a:r>
            <a:endParaRPr lang="zh-CN" altLang="en-US" sz="2800" b="1"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982638" y="2293361"/>
            <a:ext cx="8563563"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持续通入</a:t>
            </a:r>
            <a:r>
              <a:rPr lang="en-US" altLang="zh-CN" sz="2800" b="1" kern="100" dirty="0" smtClean="0">
                <a:solidFill>
                  <a:srgbClr val="0000FF"/>
                </a:solidFill>
                <a:latin typeface="Times New Roman"/>
                <a:ea typeface="华文细黑"/>
                <a:cs typeface="Courier New"/>
              </a:rPr>
              <a:t>Cl</a:t>
            </a:r>
            <a:r>
              <a:rPr lang="en-US" altLang="zh-CN" sz="2800" b="1" kern="100" baseline="-25000" dirty="0" smtClean="0">
                <a:solidFill>
                  <a:srgbClr val="0000FF"/>
                </a:solidFill>
                <a:latin typeface="Times New Roman"/>
                <a:ea typeface="华文细黑"/>
                <a:cs typeface="Courier New"/>
              </a:rPr>
              <a:t>2</a:t>
            </a:r>
            <a:r>
              <a:rPr lang="zh-CN" altLang="en-US" sz="2800" b="1" kern="100" dirty="0">
                <a:solidFill>
                  <a:srgbClr val="0000FF"/>
                </a:solidFill>
                <a:latin typeface="Times New Roman"/>
                <a:ea typeface="华文细黑"/>
                <a:cs typeface="Times New Roman"/>
              </a:rPr>
              <a:t>至</a:t>
            </a:r>
            <a:r>
              <a:rPr lang="zh-CN" altLang="en-US" sz="2800" b="1" kern="100" dirty="0" smtClean="0">
                <a:solidFill>
                  <a:srgbClr val="0000FF"/>
                </a:solidFill>
                <a:latin typeface="Times New Roman"/>
                <a:ea typeface="华文细黑"/>
                <a:cs typeface="Times New Roman"/>
              </a:rPr>
              <a:t>过量时，试纸先变蓝后又褪色，原因？</a:t>
            </a:r>
            <a:endParaRPr lang="zh-CN" altLang="en-US" sz="2800" b="1" dirty="0">
              <a:solidFill>
                <a:srgbClr val="0000FF"/>
              </a:solidFill>
            </a:endParaRPr>
          </a:p>
        </p:txBody>
      </p:sp>
      <p:sp>
        <p:nvSpPr>
          <p:cNvPr id="8" name="矩形 7"/>
          <p:cNvSpPr/>
          <p:nvPr/>
        </p:nvSpPr>
        <p:spPr>
          <a:xfrm>
            <a:off x="1659912" y="1629594"/>
            <a:ext cx="5947462"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的检验：湿润的淀粉</a:t>
            </a:r>
            <a:r>
              <a:rPr lang="en-US" altLang="zh-CN" sz="3200" b="1" dirty="0" smtClean="0">
                <a:solidFill>
                  <a:srgbClr val="FF0000"/>
                </a:solidFill>
                <a:latin typeface="Times New Roman" panose="02020603050405020304" pitchFamily="18" charset="0"/>
                <a:cs typeface="Times New Roman" panose="02020603050405020304" pitchFamily="18" charset="0"/>
              </a:rPr>
              <a:t>-KI</a:t>
            </a:r>
            <a:r>
              <a:rPr lang="zh-CN" altLang="en-US" sz="3200" b="1" dirty="0" smtClean="0">
                <a:solidFill>
                  <a:srgbClr val="FF0000"/>
                </a:solidFill>
                <a:latin typeface="Times New Roman" panose="02020603050405020304" pitchFamily="18" charset="0"/>
                <a:cs typeface="Times New Roman" panose="02020603050405020304" pitchFamily="18" charset="0"/>
              </a:rPr>
              <a:t>试纸</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1270669" y="2853730"/>
            <a:ext cx="7920881" cy="584775"/>
          </a:xfrm>
          <a:prstGeom prst="rect">
            <a:avLst/>
          </a:prstGeom>
        </p:spPr>
        <p:txBody>
          <a:bodyPr wrap="squar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发生反应：</a:t>
            </a:r>
            <a:r>
              <a:rPr lang="en-US" altLang="zh-CN" sz="3200" b="1" dirty="0" smtClean="0">
                <a:solidFill>
                  <a:srgbClr val="FF0000"/>
                </a:solidFill>
                <a:latin typeface="Times New Roman" panose="02020603050405020304" pitchFamily="18" charset="0"/>
                <a:cs typeface="Times New Roman" panose="02020603050405020304" pitchFamily="18" charset="0"/>
              </a:rPr>
              <a:t>5Cl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+5H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O==10HCl + 2KIO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 name="直接连接符 2"/>
          <p:cNvCxnSpPr/>
          <p:nvPr/>
        </p:nvCxnSpPr>
        <p:spPr>
          <a:xfrm flipH="1">
            <a:off x="4291967" y="3557869"/>
            <a:ext cx="341676" cy="11680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384658" y="4130710"/>
            <a:ext cx="1494524" cy="523220"/>
          </a:xfrm>
          <a:prstGeom prst="rect">
            <a:avLst/>
          </a:prstGeom>
        </p:spPr>
        <p:txBody>
          <a:bodyPr wrap="square">
            <a:spAutoFit/>
          </a:bodyPr>
          <a:lstStyle/>
          <a:p>
            <a:r>
              <a:rPr lang="en-US" altLang="zh-CN" sz="2800" b="1" kern="100" dirty="0" smtClean="0">
                <a:solidFill>
                  <a:srgbClr val="0000FF"/>
                </a:solidFill>
                <a:latin typeface="Times New Roman"/>
                <a:ea typeface="华文细黑"/>
                <a:cs typeface="Courier New"/>
              </a:rPr>
              <a:t>Br</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 I</a:t>
            </a:r>
            <a:r>
              <a:rPr lang="en-US" altLang="zh-CN" sz="2800" b="1" kern="100" baseline="-25000" dirty="0" smtClean="0">
                <a:solidFill>
                  <a:srgbClr val="0000FF"/>
                </a:solidFill>
                <a:latin typeface="Times New Roman"/>
                <a:ea typeface="华文细黑"/>
                <a:cs typeface="Courier New"/>
              </a:rPr>
              <a:t>2</a:t>
            </a:r>
            <a:endParaRPr lang="zh-CN" altLang="en-US" sz="2800" dirty="0"/>
          </a:p>
        </p:txBody>
      </p:sp>
      <p:sp>
        <p:nvSpPr>
          <p:cNvPr id="15" name="矩形 14"/>
          <p:cNvSpPr/>
          <p:nvPr/>
        </p:nvSpPr>
        <p:spPr>
          <a:xfrm>
            <a:off x="5997169" y="4141903"/>
            <a:ext cx="3194382" cy="584775"/>
          </a:xfrm>
          <a:prstGeom prst="rect">
            <a:avLst/>
          </a:prstGeom>
        </p:spPr>
        <p:txBody>
          <a:bodyPr wrap="squar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SO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使卤水褪色</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1000"/>
                                        <p:tgtEl>
                                          <p:spTgt spid="12">
                                            <p:txEl>
                                              <p:pRg st="1" end="1"/>
                                            </p:txEl>
                                          </p:spTgt>
                                        </p:tgtEl>
                                      </p:cBhvr>
                                    </p:animEffect>
                                    <p:anim calcmode="lin" valueType="num">
                                      <p:cBhvr>
                                        <p:cTn id="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xEl>
                                              <p:pRg st="5" end="5"/>
                                            </p:txEl>
                                          </p:spTgt>
                                        </p:tgtEl>
                                        <p:attrNameLst>
                                          <p:attrName>style.visibility</p:attrName>
                                        </p:attrNameLst>
                                      </p:cBhvr>
                                      <p:to>
                                        <p:strVal val="visible"/>
                                      </p:to>
                                    </p:set>
                                    <p:animEffect transition="in" filter="fade">
                                      <p:cBhvr>
                                        <p:cTn id="34" dur="1000"/>
                                        <p:tgtEl>
                                          <p:spTgt spid="12">
                                            <p:txEl>
                                              <p:pRg st="5" end="5"/>
                                            </p:txEl>
                                          </p:spTgt>
                                        </p:tgtEl>
                                      </p:cBhvr>
                                    </p:animEffect>
                                    <p:anim calcmode="lin" valueType="num">
                                      <p:cBhvr>
                                        <p:cTn id="35"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10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arn(inVertical)">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2">
                                            <p:txEl>
                                              <p:pRg st="7" end="7"/>
                                            </p:txEl>
                                          </p:spTgt>
                                        </p:tgtEl>
                                        <p:attrNameLst>
                                          <p:attrName>style.visibility</p:attrName>
                                        </p:attrNameLst>
                                      </p:cBhvr>
                                      <p:to>
                                        <p:strVal val="visible"/>
                                      </p:to>
                                    </p:set>
                                    <p:animEffect transition="in" filter="fade">
                                      <p:cBhvr>
                                        <p:cTn id="61" dur="1000"/>
                                        <p:tgtEl>
                                          <p:spTgt spid="12">
                                            <p:txEl>
                                              <p:pRg st="7" end="7"/>
                                            </p:txEl>
                                          </p:spTgt>
                                        </p:tgtEl>
                                      </p:cBhvr>
                                    </p:animEffect>
                                    <p:anim calcmode="lin" valueType="num">
                                      <p:cBhvr>
                                        <p:cTn id="62"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blinds(horizontal)">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7" grpId="0"/>
      <p:bldP spid="8" grpId="0"/>
      <p:bldP spid="9" grpId="0"/>
      <p:bldP spid="4" grpId="0"/>
      <p:bldP spid="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031" y="549474"/>
            <a:ext cx="11344407"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碘在地壳中主要以</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的形式存在，在海水中主要以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的形式存在，几种粒子之间的转化关系如图所示：</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7762" name="Picture 2" descr="HX19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99226" y="1879526"/>
            <a:ext cx="6077394" cy="1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03539" y="3133158"/>
            <a:ext cx="11344407" cy="3453253"/>
          </a:xfrm>
          <a:prstGeom prst="rect">
            <a:avLst/>
          </a:prstGeom>
        </p:spPr>
        <p:txBody>
          <a:bodyPr>
            <a:spAutoFit/>
          </a:bodyPr>
          <a:lstStyle/>
          <a:p>
            <a:pPr algn="just">
              <a:lnSpc>
                <a:spcPct val="13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试纸和食醋检验加碘盐时</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试纸会变蓝</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足量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能使湿润的、已变蓝的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试纸褪色的原因可能是</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p>
          <a:p>
            <a:pPr algn="just">
              <a:lnSpc>
                <a:spcPct val="130000"/>
              </a:lnSpc>
              <a:spcAft>
                <a:spcPts val="0"/>
              </a:spcAft>
            </a:pPr>
            <a:r>
              <a:rPr lang="en-US" altLang="zh-CN" sz="2800" kern="100" baseline="-25000" dirty="0">
                <a:latin typeface="Times New Roman"/>
                <a:ea typeface="华文细黑"/>
                <a:cs typeface="Courier New"/>
              </a:rPr>
              <a:t> </a:t>
            </a:r>
            <a:r>
              <a:rPr lang="en-US" altLang="zh-CN" sz="2800" kern="100" baseline="-250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10HCl</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由图可知氧化性的强弱顺序为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&gt;IO</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中若生成</a:t>
            </a:r>
            <a:r>
              <a:rPr lang="en-US" altLang="zh-CN" sz="2800" kern="100" dirty="0">
                <a:latin typeface="Times New Roman"/>
                <a:ea typeface="华文细黑"/>
                <a:cs typeface="Courier New"/>
              </a:rPr>
              <a:t>1 mol 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，则反应中转移的电子数为</a:t>
            </a:r>
            <a:r>
              <a:rPr lang="en-US" altLang="zh-CN" sz="2800" kern="100" dirty="0" smtClean="0">
                <a:latin typeface="Times New Roman"/>
                <a:ea typeface="华文细黑"/>
                <a:cs typeface="Courier New"/>
              </a:rPr>
              <a:t>10</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82301207"/>
              </p:ext>
            </p:extLst>
          </p:nvPr>
        </p:nvGraphicFramePr>
        <p:xfrm>
          <a:off x="6906592" y="5374010"/>
          <a:ext cx="450850" cy="647700"/>
        </p:xfrm>
        <a:graphic>
          <a:graphicData uri="http://schemas.openxmlformats.org/presentationml/2006/ole">
            <mc:AlternateContent xmlns:mc="http://schemas.openxmlformats.org/markup-compatibility/2006">
              <mc:Choice xmlns:v="urn:schemas-microsoft-com:vml" Requires="v">
                <p:oleObj spid="_x0000_s117827" name="文档" r:id="rId18" imgW="451474" imgH="647303" progId="Word.Document.12">
                  <p:embed/>
                </p:oleObj>
              </mc:Choice>
              <mc:Fallback>
                <p:oleObj name="文档" r:id="rId18" imgW="451474" imgH="647303" progId="Word.Document.12">
                  <p:embed/>
                  <p:pic>
                    <p:nvPicPr>
                      <p:cNvPr id="0" name=""/>
                      <p:cNvPicPr/>
                      <p:nvPr/>
                    </p:nvPicPr>
                    <p:blipFill>
                      <a:blip r:embed="rId19"/>
                      <a:stretch>
                        <a:fillRect/>
                      </a:stretch>
                    </p:blipFill>
                    <p:spPr>
                      <a:xfrm>
                        <a:off x="6906592" y="5374010"/>
                        <a:ext cx="450850" cy="647700"/>
                      </a:xfrm>
                      <a:prstGeom prst="rect">
                        <a:avLst/>
                      </a:prstGeom>
                    </p:spPr>
                  </p:pic>
                </p:oleObj>
              </mc:Fallback>
            </mc:AlternateContent>
          </a:graphicData>
        </a:graphic>
      </p:graphicFrame>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58212" y="1269554"/>
            <a:ext cx="1117901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加碘盐中含有</a:t>
            </a:r>
            <a:r>
              <a:rPr lang="en-US" altLang="zh-CN" sz="2800" kern="100" dirty="0" smtClean="0">
                <a:latin typeface="Times New Roman"/>
                <a:ea typeface="华文细黑"/>
                <a:cs typeface="Courier New"/>
              </a:rPr>
              <a:t>IO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在酸性条件下可被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根据图示转化关系可知</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可知氧化性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IO &gt;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&gt;IO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根据关系式</a:t>
            </a:r>
            <a:r>
              <a:rPr lang="en-US" altLang="zh-CN" sz="2800" kern="100" dirty="0" smtClean="0">
                <a:latin typeface="Times New Roman"/>
                <a:ea typeface="华文细黑"/>
                <a:cs typeface="Courier New"/>
              </a:rPr>
              <a:t>2IO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96109648"/>
              </p:ext>
            </p:extLst>
          </p:nvPr>
        </p:nvGraphicFramePr>
        <p:xfrm>
          <a:off x="4140104" y="1365148"/>
          <a:ext cx="463550" cy="647700"/>
        </p:xfrm>
        <a:graphic>
          <a:graphicData uri="http://schemas.openxmlformats.org/presentationml/2006/ole">
            <mc:AlternateContent xmlns:mc="http://schemas.openxmlformats.org/markup-compatibility/2006">
              <mc:Choice xmlns:v="urn:schemas-microsoft-com:vml" Requires="v">
                <p:oleObj spid="_x0000_s44305" name="文档" r:id="rId3" imgW="464075" imgH="647303" progId="Word.Document.12">
                  <p:embed/>
                </p:oleObj>
              </mc:Choice>
              <mc:Fallback>
                <p:oleObj name="文档" r:id="rId3" imgW="464075" imgH="647303" progId="Word.Document.12">
                  <p:embed/>
                  <p:pic>
                    <p:nvPicPr>
                      <p:cNvPr id="0" name=""/>
                      <p:cNvPicPr/>
                      <p:nvPr/>
                    </p:nvPicPr>
                    <p:blipFill>
                      <a:blip r:embed="rId4"/>
                      <a:stretch>
                        <a:fillRect/>
                      </a:stretch>
                    </p:blipFill>
                    <p:spPr>
                      <a:xfrm>
                        <a:off x="4140104" y="1365148"/>
                        <a:ext cx="463550" cy="6477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52913090"/>
              </p:ext>
            </p:extLst>
          </p:nvPr>
        </p:nvGraphicFramePr>
        <p:xfrm>
          <a:off x="9435380" y="2653671"/>
          <a:ext cx="463550" cy="647700"/>
        </p:xfrm>
        <a:graphic>
          <a:graphicData uri="http://schemas.openxmlformats.org/presentationml/2006/ole">
            <mc:AlternateContent xmlns:mc="http://schemas.openxmlformats.org/markup-compatibility/2006">
              <mc:Choice xmlns:v="urn:schemas-microsoft-com:vml" Requires="v">
                <p:oleObj spid="_x0000_s44306" name="文档" r:id="rId5" imgW="464075" imgH="647303" progId="Word.Document.12">
                  <p:embed/>
                </p:oleObj>
              </mc:Choice>
              <mc:Fallback>
                <p:oleObj name="文档" r:id="rId5" imgW="464075" imgH="647303" progId="Word.Document.12">
                  <p:embed/>
                  <p:pic>
                    <p:nvPicPr>
                      <p:cNvPr id="0" name=""/>
                      <p:cNvPicPr/>
                      <p:nvPr/>
                    </p:nvPicPr>
                    <p:blipFill>
                      <a:blip r:embed="rId6"/>
                      <a:stretch>
                        <a:fillRect/>
                      </a:stretch>
                    </p:blipFill>
                    <p:spPr>
                      <a:xfrm>
                        <a:off x="9435380" y="2653671"/>
                        <a:ext cx="463550" cy="6477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853441231"/>
              </p:ext>
            </p:extLst>
          </p:nvPr>
        </p:nvGraphicFramePr>
        <p:xfrm>
          <a:off x="4072880" y="3298478"/>
          <a:ext cx="463550" cy="647700"/>
        </p:xfrm>
        <a:graphic>
          <a:graphicData uri="http://schemas.openxmlformats.org/presentationml/2006/ole">
            <mc:AlternateContent xmlns:mc="http://schemas.openxmlformats.org/markup-compatibility/2006">
              <mc:Choice xmlns:v="urn:schemas-microsoft-com:vml" Requires="v">
                <p:oleObj spid="_x0000_s44307" name="文档" r:id="rId7" imgW="464075" imgH="647303" progId="Word.Document.12">
                  <p:embed/>
                </p:oleObj>
              </mc:Choice>
              <mc:Fallback>
                <p:oleObj name="文档" r:id="rId7" imgW="464075" imgH="647303" progId="Word.Document.12">
                  <p:embed/>
                  <p:pic>
                    <p:nvPicPr>
                      <p:cNvPr id="0" name=""/>
                      <p:cNvPicPr/>
                      <p:nvPr/>
                    </p:nvPicPr>
                    <p:blipFill>
                      <a:blip r:embed="rId6"/>
                      <a:stretch>
                        <a:fillRect/>
                      </a:stretch>
                    </p:blipFill>
                    <p:spPr>
                      <a:xfrm>
                        <a:off x="4072880" y="3298478"/>
                        <a:ext cx="463550" cy="6477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209512947"/>
              </p:ext>
            </p:extLst>
          </p:nvPr>
        </p:nvGraphicFramePr>
        <p:xfrm>
          <a:off x="2854846" y="3933850"/>
          <a:ext cx="463550" cy="647700"/>
        </p:xfrm>
        <a:graphic>
          <a:graphicData uri="http://schemas.openxmlformats.org/presentationml/2006/ole">
            <mc:AlternateContent xmlns:mc="http://schemas.openxmlformats.org/markup-compatibility/2006">
              <mc:Choice xmlns:v="urn:schemas-microsoft-com:vml" Requires="v">
                <p:oleObj spid="_x0000_s44308" name="文档" r:id="rId8" imgW="464075" imgH="647303" progId="Word.Document.12">
                  <p:embed/>
                </p:oleObj>
              </mc:Choice>
              <mc:Fallback>
                <p:oleObj name="文档" r:id="rId8" imgW="464075" imgH="647303" progId="Word.Document.12">
                  <p:embed/>
                  <p:pic>
                    <p:nvPicPr>
                      <p:cNvPr id="0" name=""/>
                      <p:cNvPicPr/>
                      <p:nvPr/>
                    </p:nvPicPr>
                    <p:blipFill>
                      <a:blip r:embed="rId6"/>
                      <a:stretch>
                        <a:fillRect/>
                      </a:stretch>
                    </p:blipFill>
                    <p:spPr>
                      <a:xfrm>
                        <a:off x="2854846" y="3933850"/>
                        <a:ext cx="463550" cy="647700"/>
                      </a:xfrm>
                      <a:prstGeom prst="rect">
                        <a:avLst/>
                      </a:prstGeom>
                    </p:spPr>
                  </p:pic>
                </p:oleObj>
              </mc:Fallback>
            </mc:AlternateContent>
          </a:graphicData>
        </a:graphic>
      </p:graphicFrame>
      <p:sp>
        <p:nvSpPr>
          <p:cNvPr id="24" name="Rectangle 21">
            <a:hlinkClick r:id="rId9"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0"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1"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2"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3"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4"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5"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6"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7"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8"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9"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0"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1"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2"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674918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linds(horizontal)">
                                      <p:cBhvr>
                                        <p:cTn id="14" dur="750"/>
                                        <p:tgtEl>
                                          <p:spTgt spid="7">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blinds(horizontal)">
                                      <p:cBhvr>
                                        <p:cTn id="18" dur="750"/>
                                        <p:tgtEl>
                                          <p:spTgt spid="7">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75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750"/>
                                        <p:tgtEl>
                                          <p:spTgt spid="22"/>
                                        </p:tgtEl>
                                      </p:cBhvr>
                                    </p:animEffect>
                                  </p:childTnLst>
                                </p:cTn>
                              </p:par>
                            </p:childTnLst>
                          </p:cTn>
                        </p:par>
                        <p:par>
                          <p:cTn id="25" fill="hold">
                            <p:stCondLst>
                              <p:cond delay="2250"/>
                            </p:stCondLst>
                            <p:childTnLst>
                              <p:par>
                                <p:cTn id="26" presetID="3" presetClass="entr" presetSubtype="1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linds(horizontal)">
                                      <p:cBhvr>
                                        <p:cTn id="28" dur="750"/>
                                        <p:tgtEl>
                                          <p:spTgt spid="7">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750"/>
                                        <p:tgtEl>
                                          <p:spTgt spid="23"/>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blinds(horizontal)">
                                      <p:cBhvr>
                                        <p:cTn id="35" dur="7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21482"/>
            <a:ext cx="1140990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向含</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0.1 mol</a:t>
            </a:r>
            <a:r>
              <a:rPr lang="zh-CN" altLang="zh-CN" sz="2800" kern="100" dirty="0">
                <a:latin typeface="Times New Roman"/>
                <a:ea typeface="华文细黑"/>
                <a:cs typeface="Times New Roman"/>
              </a:rPr>
              <a:t>的溶液中通入标准状况下的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的体积和溶液中相关离子的物质的量的关系图正确的是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64420552"/>
              </p:ext>
            </p:extLst>
          </p:nvPr>
        </p:nvGraphicFramePr>
        <p:xfrm>
          <a:off x="2139181" y="750174"/>
          <a:ext cx="577850" cy="673100"/>
        </p:xfrm>
        <a:graphic>
          <a:graphicData uri="http://schemas.openxmlformats.org/presentationml/2006/ole">
            <mc:AlternateContent xmlns:mc="http://schemas.openxmlformats.org/markup-compatibility/2006">
              <mc:Choice xmlns:v="urn:schemas-microsoft-com:vml" Requires="v">
                <p:oleObj spid="_x0000_s118853" name="文档" r:id="rId17" imgW="578563" imgH="672864" progId="Word.Document.12">
                  <p:embed/>
                </p:oleObj>
              </mc:Choice>
              <mc:Fallback>
                <p:oleObj name="文档" r:id="rId17" imgW="578563" imgH="672864" progId="Word.Document.12">
                  <p:embed/>
                  <p:pic>
                    <p:nvPicPr>
                      <p:cNvPr id="0" name=""/>
                      <p:cNvPicPr/>
                      <p:nvPr/>
                    </p:nvPicPr>
                    <p:blipFill>
                      <a:blip r:embed="rId18"/>
                      <a:stretch>
                        <a:fillRect/>
                      </a:stretch>
                    </p:blipFill>
                    <p:spPr>
                      <a:xfrm>
                        <a:off x="2139181" y="750174"/>
                        <a:ext cx="577850" cy="673100"/>
                      </a:xfrm>
                      <a:prstGeom prst="rect">
                        <a:avLst/>
                      </a:prstGeom>
                    </p:spPr>
                  </p:pic>
                </p:oleObj>
              </mc:Fallback>
            </mc:AlternateContent>
          </a:graphicData>
        </a:graphic>
      </p:graphicFrame>
      <p:pic>
        <p:nvPicPr>
          <p:cNvPr id="118787" name="Picture 3" descr="HX19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82037" y="2013985"/>
            <a:ext cx="5914323" cy="213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4" descr="HX195"/>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014333" y="4273492"/>
            <a:ext cx="6033201" cy="217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85401" y="1115660"/>
            <a:ext cx="11344407"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本题以氧化还原反应过程为载体，旨在考查学生对化学反应图像的识别能力</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题中四种离子与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反应的先后顺序依次是</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2.24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 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18466751"/>
              </p:ext>
            </p:extLst>
          </p:nvPr>
        </p:nvGraphicFramePr>
        <p:xfrm>
          <a:off x="7490760" y="2543120"/>
          <a:ext cx="615950" cy="673100"/>
        </p:xfrm>
        <a:graphic>
          <a:graphicData uri="http://schemas.openxmlformats.org/presentationml/2006/ole">
            <mc:AlternateContent xmlns:mc="http://schemas.openxmlformats.org/markup-compatibility/2006">
              <mc:Choice xmlns:v="urn:schemas-microsoft-com:vml" Requires="v">
                <p:oleObj spid="_x0000_s121922" name="文档" r:id="rId3" imgW="616726" imgH="672864" progId="Word.Document.12">
                  <p:embed/>
                </p:oleObj>
              </mc:Choice>
              <mc:Fallback>
                <p:oleObj name="文档" r:id="rId3" imgW="616726" imgH="672864" progId="Word.Document.12">
                  <p:embed/>
                  <p:pic>
                    <p:nvPicPr>
                      <p:cNvPr id="0" name=""/>
                      <p:cNvPicPr/>
                      <p:nvPr/>
                    </p:nvPicPr>
                    <p:blipFill>
                      <a:blip r:embed="rId4"/>
                      <a:stretch>
                        <a:fillRect/>
                      </a:stretch>
                    </p:blipFill>
                    <p:spPr>
                      <a:xfrm>
                        <a:off x="7490760" y="2543120"/>
                        <a:ext cx="615950" cy="673100"/>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62906"/>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二氧化锰粉末加入</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L </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的浓盐酸中加热完全溶解，反应中转移电子</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个，</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设</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为阿伏加德罗常数的值，下列叙述正确的是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2549839241"/>
              </p:ext>
            </p:extLst>
          </p:nvPr>
        </p:nvGraphicFramePr>
        <p:xfrm>
          <a:off x="491282" y="2381622"/>
          <a:ext cx="8115300" cy="4000500"/>
        </p:xfrm>
        <a:graphic>
          <a:graphicData uri="http://schemas.openxmlformats.org/presentationml/2006/ole">
            <mc:AlternateContent xmlns:mc="http://schemas.openxmlformats.org/markup-compatibility/2006">
              <mc:Choice xmlns:v="urn:schemas-microsoft-com:vml" Requires="v">
                <p:oleObj spid="_x0000_s45138" name="文档" r:id="rId17" imgW="8131972" imgH="4000215" progId="Word.Document.12">
                  <p:embed/>
                </p:oleObj>
              </mc:Choice>
              <mc:Fallback>
                <p:oleObj name="文档" r:id="rId17" imgW="8131972" imgH="4000215" progId="Word.Document.12">
                  <p:embed/>
                  <p:pic>
                    <p:nvPicPr>
                      <p:cNvPr id="0" name=""/>
                      <p:cNvPicPr/>
                      <p:nvPr/>
                    </p:nvPicPr>
                    <p:blipFill>
                      <a:blip r:embed="rId18"/>
                      <a:stretch>
                        <a:fillRect/>
                      </a:stretch>
                    </p:blipFill>
                    <p:spPr>
                      <a:xfrm>
                        <a:off x="491282" y="2381622"/>
                        <a:ext cx="8115300" cy="40005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796332175"/>
              </p:ext>
            </p:extLst>
          </p:nvPr>
        </p:nvGraphicFramePr>
        <p:xfrm>
          <a:off x="558800" y="903050"/>
          <a:ext cx="10909300" cy="1193800"/>
        </p:xfrm>
        <a:graphic>
          <a:graphicData uri="http://schemas.openxmlformats.org/presentationml/2006/ole">
            <mc:AlternateContent xmlns:mc="http://schemas.openxmlformats.org/markup-compatibility/2006">
              <mc:Choice xmlns:v="urn:schemas-microsoft-com:vml" Requires="v">
                <p:oleObj spid="_x0000_s123202" name="文档" r:id="rId3" imgW="10911226" imgH="1197274" progId="Word.Document.12">
                  <p:embed/>
                </p:oleObj>
              </mc:Choice>
              <mc:Fallback>
                <p:oleObj name="文档" r:id="rId3" imgW="10911226" imgH="1197274" progId="Word.Document.12">
                  <p:embed/>
                  <p:pic>
                    <p:nvPicPr>
                      <p:cNvPr id="0" name=""/>
                      <p:cNvPicPr/>
                      <p:nvPr/>
                    </p:nvPicPr>
                    <p:blipFill>
                      <a:blip r:embed="rId4"/>
                      <a:stretch>
                        <a:fillRect/>
                      </a:stretch>
                    </p:blipFill>
                    <p:spPr>
                      <a:xfrm>
                        <a:off x="558800" y="903050"/>
                        <a:ext cx="10909300" cy="11938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75345542"/>
              </p:ext>
            </p:extLst>
          </p:nvPr>
        </p:nvGraphicFramePr>
        <p:xfrm>
          <a:off x="563290" y="1788354"/>
          <a:ext cx="10909300" cy="1193800"/>
        </p:xfrm>
        <a:graphic>
          <a:graphicData uri="http://schemas.openxmlformats.org/presentationml/2006/ole">
            <mc:AlternateContent xmlns:mc="http://schemas.openxmlformats.org/markup-compatibility/2006">
              <mc:Choice xmlns:v="urn:schemas-microsoft-com:vml" Requires="v">
                <p:oleObj spid="_x0000_s123203" name="文档" r:id="rId5" imgW="10911226" imgH="1198716" progId="Word.Document.12">
                  <p:embed/>
                </p:oleObj>
              </mc:Choice>
              <mc:Fallback>
                <p:oleObj name="文档" r:id="rId5" imgW="10911226" imgH="1198716" progId="Word.Document.12">
                  <p:embed/>
                  <p:pic>
                    <p:nvPicPr>
                      <p:cNvPr id="0" name=""/>
                      <p:cNvPicPr/>
                      <p:nvPr/>
                    </p:nvPicPr>
                    <p:blipFill>
                      <a:blip r:embed="rId6"/>
                      <a:stretch>
                        <a:fillRect/>
                      </a:stretch>
                    </p:blipFill>
                    <p:spPr>
                      <a:xfrm>
                        <a:off x="563290" y="1788354"/>
                        <a:ext cx="10909300" cy="11938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35120946"/>
              </p:ext>
            </p:extLst>
          </p:nvPr>
        </p:nvGraphicFramePr>
        <p:xfrm>
          <a:off x="571500" y="2834566"/>
          <a:ext cx="10909300" cy="1219200"/>
        </p:xfrm>
        <a:graphic>
          <a:graphicData uri="http://schemas.openxmlformats.org/presentationml/2006/ole">
            <mc:AlternateContent xmlns:mc="http://schemas.openxmlformats.org/markup-compatibility/2006">
              <mc:Choice xmlns:v="urn:schemas-microsoft-com:vml" Requires="v">
                <p:oleObj spid="_x0000_s123204" name="文档" r:id="rId7" imgW="10911226" imgH="1220708" progId="Word.Document.12">
                  <p:embed/>
                </p:oleObj>
              </mc:Choice>
              <mc:Fallback>
                <p:oleObj name="文档" r:id="rId7" imgW="10911226" imgH="1220708" progId="Word.Document.12">
                  <p:embed/>
                  <p:pic>
                    <p:nvPicPr>
                      <p:cNvPr id="0" name=""/>
                      <p:cNvPicPr/>
                      <p:nvPr/>
                    </p:nvPicPr>
                    <p:blipFill>
                      <a:blip r:embed="rId8"/>
                      <a:stretch>
                        <a:fillRect/>
                      </a:stretch>
                    </p:blipFill>
                    <p:spPr>
                      <a:xfrm>
                        <a:off x="571500" y="2834566"/>
                        <a:ext cx="10909300" cy="12192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520287054"/>
              </p:ext>
            </p:extLst>
          </p:nvPr>
        </p:nvGraphicFramePr>
        <p:xfrm>
          <a:off x="575990" y="3770670"/>
          <a:ext cx="10909300" cy="1219200"/>
        </p:xfrm>
        <a:graphic>
          <a:graphicData uri="http://schemas.openxmlformats.org/presentationml/2006/ole">
            <mc:AlternateContent xmlns:mc="http://schemas.openxmlformats.org/markup-compatibility/2006">
              <mc:Choice xmlns:v="urn:schemas-microsoft-com:vml" Requires="v">
                <p:oleObj spid="_x0000_s123205" name="文档" r:id="rId9" imgW="10911226" imgH="1222510" progId="Word.Document.12">
                  <p:embed/>
                </p:oleObj>
              </mc:Choice>
              <mc:Fallback>
                <p:oleObj name="文档" r:id="rId9" imgW="10911226" imgH="1222510" progId="Word.Document.12">
                  <p:embed/>
                  <p:pic>
                    <p:nvPicPr>
                      <p:cNvPr id="0" name=""/>
                      <p:cNvPicPr/>
                      <p:nvPr/>
                    </p:nvPicPr>
                    <p:blipFill>
                      <a:blip r:embed="rId10"/>
                      <a:stretch>
                        <a:fillRect/>
                      </a:stretch>
                    </p:blipFill>
                    <p:spPr>
                      <a:xfrm>
                        <a:off x="575990" y="3770670"/>
                        <a:ext cx="10909300" cy="12192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012736234"/>
              </p:ext>
            </p:extLst>
          </p:nvPr>
        </p:nvGraphicFramePr>
        <p:xfrm>
          <a:off x="580480" y="4778782"/>
          <a:ext cx="10909300" cy="1219200"/>
        </p:xfrm>
        <a:graphic>
          <a:graphicData uri="http://schemas.openxmlformats.org/presentationml/2006/ole">
            <mc:AlternateContent xmlns:mc="http://schemas.openxmlformats.org/markup-compatibility/2006">
              <mc:Choice xmlns:v="urn:schemas-microsoft-com:vml" Requires="v">
                <p:oleObj spid="_x0000_s123206" name="文档" r:id="rId11" imgW="10911226" imgH="1223952" progId="Word.Document.12">
                  <p:embed/>
                </p:oleObj>
              </mc:Choice>
              <mc:Fallback>
                <p:oleObj name="文档" r:id="rId11" imgW="10911226" imgH="1223952" progId="Word.Document.12">
                  <p:embed/>
                  <p:pic>
                    <p:nvPicPr>
                      <p:cNvPr id="0" name=""/>
                      <p:cNvPicPr/>
                      <p:nvPr/>
                    </p:nvPicPr>
                    <p:blipFill>
                      <a:blip r:embed="rId12"/>
                      <a:stretch>
                        <a:fillRect/>
                      </a:stretch>
                    </p:blipFill>
                    <p:spPr>
                      <a:xfrm>
                        <a:off x="580480" y="4778782"/>
                        <a:ext cx="10909300" cy="1219200"/>
                      </a:xfrm>
                      <a:prstGeom prst="rect">
                        <a:avLst/>
                      </a:prstGeom>
                    </p:spPr>
                  </p:pic>
                </p:oleObj>
              </mc:Fallback>
            </mc:AlternateContent>
          </a:graphicData>
        </a:graphic>
      </p:graphicFrame>
      <p:sp>
        <p:nvSpPr>
          <p:cNvPr id="6" name="矩形 5"/>
          <p:cNvSpPr/>
          <p:nvPr/>
        </p:nvSpPr>
        <p:spPr>
          <a:xfrm>
            <a:off x="478582" y="6002918"/>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24" name="Rectangle 21">
            <a:hlinkClick r:id="rId1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530597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750"/>
                                        <p:tgtEl>
                                          <p:spTgt spid="19"/>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750"/>
                                        <p:tgtEl>
                                          <p:spTgt spid="20"/>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750"/>
                                        <p:tgtEl>
                                          <p:spTgt spid="22"/>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750"/>
                                        <p:tgtEl>
                                          <p:spTgt spid="23"/>
                                        </p:tgtEl>
                                      </p:cBhvr>
                                    </p:animEffect>
                                  </p:childTnLst>
                                </p:cTn>
                              </p:par>
                            </p:childTnLst>
                          </p:cTn>
                        </p:par>
                        <p:par>
                          <p:cTn id="24" fill="hold">
                            <p:stCondLst>
                              <p:cond delay="3750"/>
                            </p:stCondLst>
                            <p:childTnLst>
                              <p:par>
                                <p:cTn id="25" presetID="3" presetClass="entr" presetSubtype="1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239415693"/>
              </p:ext>
            </p:extLst>
          </p:nvPr>
        </p:nvGraphicFramePr>
        <p:xfrm>
          <a:off x="457374" y="693490"/>
          <a:ext cx="11277600" cy="6261100"/>
        </p:xfrm>
        <a:graphic>
          <a:graphicData uri="http://schemas.openxmlformats.org/presentationml/2006/ole">
            <mc:AlternateContent xmlns:mc="http://schemas.openxmlformats.org/markup-compatibility/2006">
              <mc:Choice xmlns:v="urn:schemas-microsoft-com:vml" Requires="v">
                <p:oleObj spid="_x0000_s123970" name="文档" r:id="rId17" imgW="11276097" imgH="6269375" progId="Word.Document.12">
                  <p:embed/>
                </p:oleObj>
              </mc:Choice>
              <mc:Fallback>
                <p:oleObj name="文档" r:id="rId17" imgW="11276097" imgH="6269375" progId="Word.Document.12">
                  <p:embed/>
                  <p:pic>
                    <p:nvPicPr>
                      <p:cNvPr id="0" name=""/>
                      <p:cNvPicPr/>
                      <p:nvPr/>
                    </p:nvPicPr>
                    <p:blipFill>
                      <a:blip r:embed="rId18"/>
                      <a:stretch>
                        <a:fillRect/>
                      </a:stretch>
                    </p:blipFill>
                    <p:spPr>
                      <a:xfrm>
                        <a:off x="457374" y="693490"/>
                        <a:ext cx="11277600" cy="62611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18294512"/>
              </p:ext>
            </p:extLst>
          </p:nvPr>
        </p:nvGraphicFramePr>
        <p:xfrm>
          <a:off x="482600" y="909514"/>
          <a:ext cx="11239500" cy="6057900"/>
        </p:xfrm>
        <a:graphic>
          <a:graphicData uri="http://schemas.openxmlformats.org/presentationml/2006/ole">
            <mc:AlternateContent xmlns:mc="http://schemas.openxmlformats.org/markup-compatibility/2006">
              <mc:Choice xmlns:v="urn:schemas-microsoft-com:vml" Requires="v">
                <p:oleObj spid="_x0000_s124994" name="文档" r:id="rId3" imgW="11241193" imgH="6085512" progId="Word.Document.12">
                  <p:embed/>
                </p:oleObj>
              </mc:Choice>
              <mc:Fallback>
                <p:oleObj name="文档" r:id="rId3" imgW="11241193" imgH="6085512" progId="Word.Document.12">
                  <p:embed/>
                  <p:pic>
                    <p:nvPicPr>
                      <p:cNvPr id="0" name=""/>
                      <p:cNvPicPr/>
                      <p:nvPr/>
                    </p:nvPicPr>
                    <p:blipFill>
                      <a:blip r:embed="rId4"/>
                      <a:stretch>
                        <a:fillRect/>
                      </a:stretch>
                    </p:blipFill>
                    <p:spPr>
                      <a:xfrm>
                        <a:off x="482600" y="909514"/>
                        <a:ext cx="11239500" cy="6057900"/>
                      </a:xfrm>
                      <a:prstGeom prst="rect">
                        <a:avLst/>
                      </a:prstGeom>
                    </p:spPr>
                  </p:pic>
                </p:oleObj>
              </mc:Fallback>
            </mc:AlternateContent>
          </a:graphicData>
        </a:graphic>
      </p:graphicFrame>
      <p:sp>
        <p:nvSpPr>
          <p:cNvPr id="18"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648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51611704"/>
              </p:ext>
            </p:extLst>
          </p:nvPr>
        </p:nvGraphicFramePr>
        <p:xfrm>
          <a:off x="479425" y="1053530"/>
          <a:ext cx="11422063" cy="2816225"/>
        </p:xfrm>
        <a:graphic>
          <a:graphicData uri="http://schemas.openxmlformats.org/presentationml/2006/ole">
            <mc:AlternateContent xmlns:mc="http://schemas.openxmlformats.org/markup-compatibility/2006">
              <mc:Choice xmlns:v="urn:schemas-microsoft-com:vml" Requires="v">
                <p:oleObj spid="_x0000_s126082" name="文档" r:id="rId3" imgW="11608943" imgH="2846275" progId="Word.Document.12">
                  <p:embed/>
                </p:oleObj>
              </mc:Choice>
              <mc:Fallback>
                <p:oleObj name="文档" r:id="rId3" imgW="11608943" imgH="2846275" progId="Word.Document.12">
                  <p:embed/>
                  <p:pic>
                    <p:nvPicPr>
                      <p:cNvPr id="0" name=""/>
                      <p:cNvPicPr/>
                      <p:nvPr/>
                    </p:nvPicPr>
                    <p:blipFill>
                      <a:blip r:embed="rId4"/>
                      <a:stretch>
                        <a:fillRect/>
                      </a:stretch>
                    </p:blipFill>
                    <p:spPr>
                      <a:xfrm>
                        <a:off x="479425" y="1053530"/>
                        <a:ext cx="11422063" cy="28162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93444513"/>
              </p:ext>
            </p:extLst>
          </p:nvPr>
        </p:nvGraphicFramePr>
        <p:xfrm>
          <a:off x="478582" y="3569196"/>
          <a:ext cx="11239500" cy="2819400"/>
        </p:xfrm>
        <a:graphic>
          <a:graphicData uri="http://schemas.openxmlformats.org/presentationml/2006/ole">
            <mc:AlternateContent xmlns:mc="http://schemas.openxmlformats.org/markup-compatibility/2006">
              <mc:Choice xmlns:v="urn:schemas-microsoft-com:vml" Requires="v">
                <p:oleObj spid="_x0000_s126083" name="文档" r:id="rId5" imgW="11241193" imgH="2826446" progId="Word.Document.12">
                  <p:embed/>
                </p:oleObj>
              </mc:Choice>
              <mc:Fallback>
                <p:oleObj name="文档" r:id="rId5" imgW="11241193" imgH="2826446" progId="Word.Document.12">
                  <p:embed/>
                  <p:pic>
                    <p:nvPicPr>
                      <p:cNvPr id="0" name=""/>
                      <p:cNvPicPr/>
                      <p:nvPr/>
                    </p:nvPicPr>
                    <p:blipFill>
                      <a:blip r:embed="rId6"/>
                      <a:stretch>
                        <a:fillRect/>
                      </a:stretch>
                    </p:blipFill>
                    <p:spPr>
                      <a:xfrm>
                        <a:off x="478582" y="3569196"/>
                        <a:ext cx="11239500" cy="2819400"/>
                      </a:xfrm>
                      <a:prstGeom prst="rect">
                        <a:avLst/>
                      </a:prstGeom>
                    </p:spPr>
                  </p:pic>
                </p:oleObj>
              </mc:Fallback>
            </mc:AlternateContent>
          </a:graphicData>
        </a:graphic>
      </p:graphicFrame>
      <p:sp>
        <p:nvSpPr>
          <p:cNvPr id="19" name="Rectangle 21">
            <a:hlinkClick r:id="rId7"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8"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9"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10"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1"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2"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3"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4"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5"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6"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7"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8"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9"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20"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5491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520608839"/>
              </p:ext>
            </p:extLst>
          </p:nvPr>
        </p:nvGraphicFramePr>
        <p:xfrm>
          <a:off x="482600" y="1485578"/>
          <a:ext cx="11239500" cy="3492500"/>
        </p:xfrm>
        <a:graphic>
          <a:graphicData uri="http://schemas.openxmlformats.org/presentationml/2006/ole">
            <mc:AlternateContent xmlns:mc="http://schemas.openxmlformats.org/markup-compatibility/2006">
              <mc:Choice xmlns:v="urn:schemas-microsoft-com:vml" Requires="v">
                <p:oleObj spid="_x0000_s127042" name="文档" r:id="rId3" imgW="11241193" imgH="3497367" progId="Word.Document.12">
                  <p:embed/>
                </p:oleObj>
              </mc:Choice>
              <mc:Fallback>
                <p:oleObj name="文档" r:id="rId3" imgW="11241193" imgH="3497367" progId="Word.Document.12">
                  <p:embed/>
                  <p:pic>
                    <p:nvPicPr>
                      <p:cNvPr id="0" name=""/>
                      <p:cNvPicPr/>
                      <p:nvPr/>
                    </p:nvPicPr>
                    <p:blipFill>
                      <a:blip r:embed="rId4"/>
                      <a:stretch>
                        <a:fillRect/>
                      </a:stretch>
                    </p:blipFill>
                    <p:spPr>
                      <a:xfrm>
                        <a:off x="482600" y="1485578"/>
                        <a:ext cx="11239500" cy="3492500"/>
                      </a:xfrm>
                      <a:prstGeom prst="rect">
                        <a:avLst/>
                      </a:prstGeom>
                    </p:spPr>
                  </p:pic>
                </p:oleObj>
              </mc:Fallback>
            </mc:AlternateContent>
          </a:graphicData>
        </a:graphic>
      </p:graphicFrame>
      <p:sp>
        <p:nvSpPr>
          <p:cNvPr id="4" name="矩形 3"/>
          <p:cNvSpPr/>
          <p:nvPr/>
        </p:nvSpPr>
        <p:spPr>
          <a:xfrm>
            <a:off x="404971" y="4680246"/>
            <a:ext cx="1524776"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6954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37551" y="117426"/>
            <a:ext cx="11275398"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从化合价的角度认识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歧化反应</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b="1" kern="100" dirty="0" smtClean="0">
                <a:solidFill>
                  <a:srgbClr val="0000FF"/>
                </a:solidFill>
                <a:latin typeface="Times New Roman"/>
                <a:ea typeface="华文细黑"/>
                <a:cs typeface="Times New Roman"/>
              </a:rPr>
              <a:t>氯气</a:t>
            </a:r>
            <a:r>
              <a:rPr lang="zh-CN" altLang="zh-CN" sz="2800" b="1" kern="100" dirty="0">
                <a:solidFill>
                  <a:srgbClr val="0000FF"/>
                </a:solidFill>
                <a:latin typeface="Times New Roman"/>
                <a:ea typeface="华文细黑"/>
                <a:cs typeface="Times New Roman"/>
              </a:rPr>
              <a:t>与水或碱反应，</a:t>
            </a:r>
            <a:r>
              <a:rPr lang="zh-CN" altLang="zh-CN" sz="2800" b="1" kern="100" dirty="0">
                <a:solidFill>
                  <a:srgbClr val="FF0000"/>
                </a:solidFill>
                <a:latin typeface="Times New Roman"/>
                <a:ea typeface="华文细黑"/>
                <a:cs typeface="Times New Roman"/>
              </a:rPr>
              <a:t>氯的化合价既有升高又有降低</a:t>
            </a:r>
            <a:r>
              <a:rPr lang="zh-CN" altLang="zh-CN" sz="2800" kern="100" dirty="0">
                <a:latin typeface="Times New Roman"/>
                <a:ea typeface="华文细黑"/>
                <a:cs typeface="Times New Roman"/>
              </a:rPr>
              <a:t>，因而氯气既表现氧化性又表现还原性。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与水反应</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氯气与水反应的化学方程式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与碱反应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完成下列反应的化学方程式</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与烧碱</a:t>
            </a:r>
            <a:r>
              <a:rPr lang="zh-CN" altLang="zh-CN" sz="2800" kern="100" dirty="0" smtClean="0">
                <a:latin typeface="Times New Roman"/>
                <a:ea typeface="华文细黑"/>
                <a:cs typeface="Times New Roman"/>
              </a:rPr>
              <a:t>反应</a:t>
            </a:r>
            <a:r>
              <a:rPr lang="en-US"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制取漂白液</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制取漂白粉</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漂白粉的主要成分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有效成分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8" name="矩形 7"/>
          <p:cNvSpPr/>
          <p:nvPr/>
        </p:nvSpPr>
        <p:spPr>
          <a:xfrm>
            <a:off x="5015086" y="4018951"/>
            <a:ext cx="606640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2NaOH</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=NaCl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NaClO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3" name="矩形 12"/>
          <p:cNvSpPr/>
          <p:nvPr/>
        </p:nvSpPr>
        <p:spPr>
          <a:xfrm>
            <a:off x="3162512" y="4647466"/>
            <a:ext cx="726705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2Ca(OH)</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4" name="矩形 13"/>
          <p:cNvSpPr/>
          <p:nvPr/>
        </p:nvSpPr>
        <p:spPr>
          <a:xfrm>
            <a:off x="3917763" y="5314702"/>
            <a:ext cx="290015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5" name="矩形 14"/>
          <p:cNvSpPr/>
          <p:nvPr/>
        </p:nvSpPr>
        <p:spPr>
          <a:xfrm>
            <a:off x="8865418" y="5314702"/>
            <a:ext cx="162256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3" name="组合 2"/>
          <p:cNvGrpSpPr/>
          <p:nvPr/>
        </p:nvGrpSpPr>
        <p:grpSpPr>
          <a:xfrm>
            <a:off x="5233033" y="2577330"/>
            <a:ext cx="4333238" cy="769441"/>
            <a:chOff x="5233033" y="2577330"/>
            <a:chExt cx="4333238" cy="769441"/>
          </a:xfrm>
        </p:grpSpPr>
        <p:sp>
          <p:nvSpPr>
            <p:cNvPr id="6" name="矩形 5"/>
            <p:cNvSpPr/>
            <p:nvPr/>
          </p:nvSpPr>
          <p:spPr>
            <a:xfrm>
              <a:off x="5233033" y="2735114"/>
              <a:ext cx="433323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dirty="0">
                  <a:solidFill>
                    <a:srgbClr val="0000FF"/>
                  </a:solidFill>
                  <a:latin typeface="ZBFH"/>
                  <a:ea typeface="华文细黑"/>
                  <a:cs typeface="Times New Roman"/>
                </a:rPr>
                <a:t></a:t>
              </a:r>
              <a:r>
                <a:rPr lang="en-US" altLang="zh-CN" sz="2800" b="1" kern="100" dirty="0">
                  <a:solidFill>
                    <a:srgbClr val="0000FF"/>
                  </a:solidFill>
                  <a:latin typeface="Times New Roman"/>
                  <a:ea typeface="华文细黑"/>
                  <a:cs typeface="Courier New"/>
                </a:rPr>
                <a:t>HCl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HClO</a:t>
              </a:r>
              <a:endParaRPr lang="zh-CN" altLang="en-US" b="1" dirty="0">
                <a:solidFill>
                  <a:srgbClr val="0000FF"/>
                </a:solidFill>
              </a:endParaRPr>
            </a:p>
          </p:txBody>
        </p:sp>
        <p:sp>
          <p:nvSpPr>
            <p:cNvPr id="2" name="矩形 1"/>
            <p:cNvSpPr/>
            <p:nvPr/>
          </p:nvSpPr>
          <p:spPr>
            <a:xfrm>
              <a:off x="6887432" y="2577330"/>
              <a:ext cx="647934" cy="769441"/>
            </a:xfrm>
            <a:prstGeom prst="rect">
              <a:avLst/>
            </a:prstGeom>
          </p:spPr>
          <p:txBody>
            <a:bodyPr wrap="none">
              <a:spAutoFit/>
            </a:bodyPr>
            <a:lstStyle/>
            <a:p>
              <a:r>
                <a:rPr lang="zh-CN" altLang="en-US" sz="4400" b="1" dirty="0">
                  <a:solidFill>
                    <a:srgbClr val="0000FF"/>
                  </a:solidFill>
                </a:rPr>
                <a:t>⇌</a:t>
              </a:r>
            </a:p>
          </p:txBody>
        </p:sp>
      </p:gr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2">
                                            <p:txEl>
                                              <p:pRg st="3" end="3"/>
                                            </p:txEl>
                                          </p:spTgt>
                                        </p:tgtEl>
                                        <p:attrNameLst>
                                          <p:attrName>style.visibility</p:attrName>
                                        </p:attrNameLst>
                                      </p:cBhvr>
                                      <p:to>
                                        <p:strVal val="visible"/>
                                      </p:to>
                                    </p:set>
                                    <p:animEffect transition="in" filter="fade">
                                      <p:cBhvr>
                                        <p:cTn id="26" dur="1000"/>
                                        <p:tgtEl>
                                          <p:spTgt spid="12">
                                            <p:txEl>
                                              <p:pRg st="3" end="3"/>
                                            </p:txEl>
                                          </p:spTgt>
                                        </p:tgtEl>
                                      </p:cBhvr>
                                    </p:animEffect>
                                    <p:anim calcmode="lin" valueType="num">
                                      <p:cBhvr>
                                        <p:cTn id="27"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10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2">
                                            <p:txEl>
                                              <p:pRg st="4" end="4"/>
                                            </p:txEl>
                                          </p:spTgt>
                                        </p:tgtEl>
                                        <p:attrNameLst>
                                          <p:attrName>style.visibility</p:attrName>
                                        </p:attrNameLst>
                                      </p:cBhvr>
                                      <p:to>
                                        <p:strVal val="visible"/>
                                      </p:to>
                                    </p:set>
                                    <p:animEffect transition="in" filter="fade">
                                      <p:cBhvr>
                                        <p:cTn id="38" dur="1000"/>
                                        <p:tgtEl>
                                          <p:spTgt spid="12">
                                            <p:txEl>
                                              <p:pRg st="4" end="4"/>
                                            </p:txEl>
                                          </p:spTgt>
                                        </p:tgtEl>
                                      </p:cBhvr>
                                    </p:animEffect>
                                    <p:anim calcmode="lin" valueType="num">
                                      <p:cBhvr>
                                        <p:cTn id="39"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2">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2">
                                            <p:txEl>
                                              <p:pRg st="5" end="5"/>
                                            </p:txEl>
                                          </p:spTgt>
                                        </p:tgtEl>
                                        <p:attrNameLst>
                                          <p:attrName>style.visibility</p:attrName>
                                        </p:attrNameLst>
                                      </p:cBhvr>
                                      <p:to>
                                        <p:strVal val="visible"/>
                                      </p:to>
                                    </p:set>
                                    <p:animEffect transition="in" filter="fade">
                                      <p:cBhvr>
                                        <p:cTn id="43" dur="1000"/>
                                        <p:tgtEl>
                                          <p:spTgt spid="12">
                                            <p:txEl>
                                              <p:pRg st="5" end="5"/>
                                            </p:txEl>
                                          </p:spTgt>
                                        </p:tgtEl>
                                      </p:cBhvr>
                                    </p:animEffect>
                                    <p:anim calcmode="lin" valueType="num">
                                      <p:cBhvr>
                                        <p:cTn id="44"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linds(horizontal)">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2">
                                            <p:txEl>
                                              <p:pRg st="6" end="6"/>
                                            </p:txEl>
                                          </p:spTgt>
                                        </p:tgtEl>
                                        <p:attrNameLst>
                                          <p:attrName>style.visibility</p:attrName>
                                        </p:attrNameLst>
                                      </p:cBhvr>
                                      <p:to>
                                        <p:strVal val="visible"/>
                                      </p:to>
                                    </p:set>
                                    <p:animEffect transition="in" filter="wipe(left)">
                                      <p:cBhvr>
                                        <p:cTn id="55" dur="500"/>
                                        <p:tgtEl>
                                          <p:spTgt spid="12">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blinds(horizontal)">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2">
                                            <p:txEl>
                                              <p:pRg st="7" end="7"/>
                                            </p:txEl>
                                          </p:spTgt>
                                        </p:tgtEl>
                                        <p:attrNameLst>
                                          <p:attrName>style.visibility</p:attrName>
                                        </p:attrNameLst>
                                      </p:cBhvr>
                                      <p:to>
                                        <p:strVal val="visible"/>
                                      </p:to>
                                    </p:set>
                                    <p:animEffect transition="in" filter="fade">
                                      <p:cBhvr>
                                        <p:cTn id="65" dur="1000"/>
                                        <p:tgtEl>
                                          <p:spTgt spid="12">
                                            <p:txEl>
                                              <p:pRg st="7" end="7"/>
                                            </p:txEl>
                                          </p:spTgt>
                                        </p:tgtEl>
                                      </p:cBhvr>
                                    </p:animEffect>
                                    <p:anim calcmode="lin" valueType="num">
                                      <p:cBhvr>
                                        <p:cTn id="66"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67"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linds(horizontal)">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blinds(horizontal)">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1343" y="837506"/>
            <a:ext cx="11185087" cy="19487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已知漂白粉有效成分能与浓盐酸反应生成</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和一种固体时能作干燥剂的物质等。请从图中选用适当的实验装置，设计一个最简单的实验，测定漂白粉有效成分的质量分数。</a:t>
            </a:r>
            <a:endParaRPr lang="zh-CN" altLang="zh-CN" sz="1050" kern="100" dirty="0">
              <a:effectLst/>
              <a:latin typeface="宋体"/>
              <a:cs typeface="Courier New"/>
            </a:endParaRPr>
          </a:p>
        </p:txBody>
      </p:sp>
      <p:sp>
        <p:nvSpPr>
          <p:cNvPr id="6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9810" name="Picture 2" descr="HX19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43788" y="2975358"/>
            <a:ext cx="7132160" cy="271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X196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019" y="981522"/>
            <a:ext cx="7061545" cy="247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33974" y="3560450"/>
            <a:ext cx="11120877"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请填写下列空白：</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实验中漂白粉有效成分与浓盐酸反应的化学方程式为</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95177" y="1557586"/>
            <a:ext cx="10793813"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漂白粉的有效成分是</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，与浓盐酸反应的化学方程式为</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Ca(ClO)</a:t>
            </a:r>
            <a:r>
              <a:rPr lang="en-US" altLang="zh-CN" sz="2800" kern="100" baseline="-25000" dirty="0" smtClean="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434929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1413570"/>
            <a:ext cx="11120877"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所选用装置的连接顺序应是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填各接口的字母代号</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根据题目要求可选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为氯气的发生装置，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为测量气体体积装置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94606" y="2147010"/>
            <a:ext cx="1879041" cy="523220"/>
          </a:xfrm>
          <a:prstGeom prst="rect">
            <a:avLst/>
          </a:prstGeom>
        </p:spPr>
        <p:txBody>
          <a:bodyPr wrap="none">
            <a:spAutoFit/>
          </a:bodyPr>
          <a:lstStyle/>
          <a:p>
            <a:r>
              <a:rPr lang="en-US" altLang="zh-CN" sz="2800" kern="100" dirty="0">
                <a:solidFill>
                  <a:srgbClr val="E36C0A"/>
                </a:solidFill>
                <a:latin typeface="Times New Roman"/>
                <a:ea typeface="华文细黑"/>
              </a:rPr>
              <a:t>a</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e</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f</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34929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2" end="2"/>
                                            </p:txEl>
                                          </p:spTgt>
                                        </p:tgtEl>
                                      </p:cBhvr>
                                    </p:animEffect>
                                    <p:set>
                                      <p:cBhvr>
                                        <p:cTn id="17" dur="1" fill="hold">
                                          <p:stCondLst>
                                            <p:cond delay="499"/>
                                          </p:stCondLst>
                                        </p:cTn>
                                        <p:tgtEl>
                                          <p:spTgt spid="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824806"/>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在读取量筒的刻度数时，应注意</a:t>
            </a:r>
            <a:r>
              <a:rPr lang="en-US" altLang="zh-CN" sz="2800" kern="100" dirty="0" smtClean="0">
                <a:latin typeface="Times New Roman"/>
                <a:ea typeface="华文细黑"/>
                <a:cs typeface="Courier New"/>
              </a:rPr>
              <a:t>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在读取量筒的刻度数时，应注意</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两仪器内的液面应相平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视线与凹液面最低点应相平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装置内气体应恢复至室温。</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不影响，因为同温同压下，同量的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和空气所排出的液体体积相等。</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装置漏气、</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会造成无法收集到气体，浓盐酸已变成稀盐酸等均会造成气体无法制得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12064" y="765498"/>
            <a:ext cx="10964697" cy="1306255"/>
          </a:xfrm>
          <a:prstGeom prst="rect">
            <a:avLst/>
          </a:prstGeom>
        </p:spPr>
        <p:txBody>
          <a:bodyPr>
            <a:spAutoFit/>
          </a:bodyPr>
          <a:lstStyle/>
          <a:p>
            <a:pPr>
              <a:lnSpc>
                <a:spcPct val="150000"/>
              </a:lnSpc>
            </a:pPr>
            <a:r>
              <a:rPr lang="en-US" altLang="zh-CN" sz="2800" kern="100" dirty="0" smtClean="0">
                <a:solidFill>
                  <a:srgbClr val="E36C0A"/>
                </a:solidFill>
                <a:latin typeface="宋体"/>
                <a:ea typeface="华文细黑"/>
                <a:cs typeface="Times New Roman"/>
              </a:rPr>
              <a:t>                              ①</a:t>
            </a:r>
            <a:r>
              <a:rPr lang="en-US" altLang="zh-CN" sz="2800" kern="100" dirty="0">
                <a:solidFill>
                  <a:srgbClr val="E36C0A"/>
                </a:solidFill>
                <a:latin typeface="Times New Roman"/>
                <a:ea typeface="华文细黑"/>
              </a:rPr>
              <a:t>C</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两仪器内的液面应相平；</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视线与凹液面最低点应相平；</a:t>
            </a:r>
            <a:r>
              <a:rPr lang="en-US" altLang="zh-CN" sz="2800" kern="100" dirty="0">
                <a:solidFill>
                  <a:srgbClr val="E36C0A"/>
                </a:solidFill>
                <a:latin typeface="宋体"/>
                <a:ea typeface="华文细黑"/>
                <a:cs typeface="Times New Roman"/>
              </a:rPr>
              <a:t>③</a:t>
            </a:r>
            <a:r>
              <a:rPr lang="zh-CN" altLang="zh-CN" sz="2800" kern="100" dirty="0">
                <a:solidFill>
                  <a:srgbClr val="E36C0A"/>
                </a:solidFill>
                <a:latin typeface="Times New Roman"/>
                <a:ea typeface="华文细黑"/>
                <a:cs typeface="Times New Roman"/>
              </a:rPr>
              <a:t>装置内气体应恢复至室</a:t>
            </a:r>
            <a:r>
              <a:rPr lang="zh-CN" altLang="zh-CN" sz="2800" kern="100" dirty="0" smtClean="0">
                <a:solidFill>
                  <a:srgbClr val="E36C0A"/>
                </a:solidFill>
                <a:latin typeface="Times New Roman"/>
                <a:ea typeface="华文细黑"/>
                <a:cs typeface="Times New Roman"/>
              </a:rPr>
              <a:t>温</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xEl>
                                              <p:pRg st="2" end="2"/>
                                            </p:txEl>
                                          </p:spTgt>
                                        </p:tgtEl>
                                      </p:cBhvr>
                                    </p:animEffect>
                                    <p:set>
                                      <p:cBhvr>
                                        <p:cTn id="37" dur="1" fill="hold">
                                          <p:stCondLst>
                                            <p:cond delay="499"/>
                                          </p:stCondLst>
                                        </p:cTn>
                                        <p:tgtEl>
                                          <p:spTgt spid="5">
                                            <p:txEl>
                                              <p:pRg st="2" end="2"/>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xEl>
                                              <p:pRg st="3" end="3"/>
                                            </p:txEl>
                                          </p:spTgt>
                                        </p:tgtEl>
                                      </p:cBhvr>
                                    </p:animEffect>
                                    <p:set>
                                      <p:cBhvr>
                                        <p:cTn id="40" dur="1" fill="hold">
                                          <p:stCondLst>
                                            <p:cond delay="499"/>
                                          </p:stCondLst>
                                        </p:cTn>
                                        <p:tgtEl>
                                          <p:spTgt spid="5">
                                            <p:txEl>
                                              <p:pRg st="3" end="3"/>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xEl>
                                              <p:pRg st="4" end="4"/>
                                            </p:txEl>
                                          </p:spTgt>
                                        </p:tgtEl>
                                      </p:cBhvr>
                                    </p:animEffect>
                                    <p:set>
                                      <p:cBhvr>
                                        <p:cTn id="43" dur="1" fill="hold">
                                          <p:stCondLst>
                                            <p:cond delay="499"/>
                                          </p:stCondLst>
                                        </p:cTn>
                                        <p:tgtEl>
                                          <p:spTgt spid="5">
                                            <p:txEl>
                                              <p:pRg st="4" end="4"/>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xEl>
                                              <p:pRg st="5" end="5"/>
                                            </p:txEl>
                                          </p:spTgt>
                                        </p:tgtEl>
                                      </p:cBhvr>
                                    </p:animEffect>
                                    <p:set>
                                      <p:cBhvr>
                                        <p:cTn id="46" dur="1" fill="hold">
                                          <p:stCondLst>
                                            <p:cond delay="499"/>
                                          </p:stCondLst>
                                        </p:cTn>
                                        <p:tgtEl>
                                          <p:spTgt spid="5">
                                            <p:txEl>
                                              <p:pRg st="5" end="5"/>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
                                            <p:txEl>
                                              <p:pRg st="6" end="6"/>
                                            </p:txEl>
                                          </p:spTgt>
                                        </p:tgtEl>
                                      </p:cBhvr>
                                    </p:animEffect>
                                    <p:set>
                                      <p:cBhvr>
                                        <p:cTn id="49" dur="1" fill="hold">
                                          <p:stCondLst>
                                            <p:cond delay="499"/>
                                          </p:stCondLst>
                                        </p:cTn>
                                        <p:tgtEl>
                                          <p:spTgt spid="5">
                                            <p:txEl>
                                              <p:pRg st="6" end="6"/>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549474"/>
            <a:ext cx="1112087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若各仪器内仍残留有少量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，则测定结果将</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不影响</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，其原因是</a:t>
            </a:r>
            <a:r>
              <a:rPr lang="en-US" altLang="zh-CN" sz="2800" kern="100" dirty="0" smtClean="0">
                <a:latin typeface="Times New Roman"/>
                <a:ea typeface="华文细黑"/>
                <a:cs typeface="Courier New"/>
              </a:rPr>
              <a:t>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某同学在实验中发现量筒里未收集到液体，其失败的原因可能是下列中的</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装置漏气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浓盐酸已变成稀盐酸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所选仪器容积太大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漂白粉已全变质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①②③⑥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全</a:t>
            </a:r>
            <a:r>
              <a:rPr lang="zh-CN" altLang="zh-CN" sz="2800" kern="100" dirty="0" smtClean="0">
                <a:latin typeface="Times New Roman"/>
                <a:ea typeface="华文细黑"/>
                <a:cs typeface="Times New Roman"/>
              </a:rPr>
              <a:t>部</a:t>
            </a:r>
            <a:endParaRPr lang="zh-CN" altLang="zh-CN" sz="2800" kern="100" dirty="0">
              <a:latin typeface="宋体"/>
              <a:cs typeface="Courier New"/>
            </a:endParaRPr>
          </a:p>
        </p:txBody>
      </p:sp>
      <p:sp>
        <p:nvSpPr>
          <p:cNvPr id="2" name="矩形 1"/>
          <p:cNvSpPr/>
          <p:nvPr/>
        </p:nvSpPr>
        <p:spPr>
          <a:xfrm>
            <a:off x="8217698" y="646882"/>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不影响</a:t>
            </a:r>
            <a:endParaRPr lang="zh-CN" altLang="en-US" sz="2800" dirty="0"/>
          </a:p>
        </p:txBody>
      </p:sp>
      <p:sp>
        <p:nvSpPr>
          <p:cNvPr id="4" name="矩形 3"/>
          <p:cNvSpPr/>
          <p:nvPr/>
        </p:nvSpPr>
        <p:spPr>
          <a:xfrm>
            <a:off x="656506" y="1125538"/>
            <a:ext cx="10748650" cy="130625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同温</a:t>
            </a:r>
            <a:r>
              <a:rPr lang="zh-CN" altLang="zh-CN" sz="2800" kern="100" dirty="0">
                <a:solidFill>
                  <a:srgbClr val="E36C0A"/>
                </a:solidFill>
                <a:latin typeface="Times New Roman"/>
                <a:ea typeface="华文细黑"/>
                <a:cs typeface="Times New Roman"/>
              </a:rPr>
              <a:t>同压下，同量的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和空气所排出的液体体积相等</a:t>
            </a:r>
            <a:endParaRPr lang="zh-CN" altLang="en-US" sz="2800" dirty="0"/>
          </a:p>
        </p:txBody>
      </p:sp>
      <p:sp>
        <p:nvSpPr>
          <p:cNvPr id="6" name="矩形 5"/>
          <p:cNvSpPr/>
          <p:nvPr/>
        </p:nvSpPr>
        <p:spPr>
          <a:xfrm>
            <a:off x="2333680" y="3213770"/>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dirty="0"/>
          </a:p>
        </p:txBody>
      </p:sp>
      <p:sp>
        <p:nvSpPr>
          <p:cNvPr id="2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2" grpId="0"/>
      <p:bldP spid="2" grpId="1"/>
      <p:bldP spid="4" grpId="0"/>
      <p:bldP spid="4" grpId="1"/>
      <p:bldP spid="6" grpId="0"/>
      <p:bldP spid="6"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248" y="765498"/>
            <a:ext cx="11213582" cy="19495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某校化学实验兴趣小组为了探究在实验室制备</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的过程中有水蒸气和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挥发出来，同时证明氯气的某些性质，甲同学设计了如图所示的实验装置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支撑用的铁架台省略</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，完成下列问题。</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28002" name="Picture 2" descr="HX19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70846" y="2935133"/>
            <a:ext cx="6102235" cy="3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8800" y="1557586"/>
            <a:ext cx="11296938"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溶液的作用是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倒置漏斗的作用是</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4580093" y="1638102"/>
            <a:ext cx="529343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O(g)</a:t>
            </a:r>
            <a:r>
              <a:rPr lang="zh-CN" altLang="zh-CN" sz="2800" kern="100" dirty="0">
                <a:solidFill>
                  <a:srgbClr val="E36C0A"/>
                </a:solidFill>
                <a:latin typeface="Times New Roman"/>
                <a:ea typeface="华文细黑"/>
                <a:cs typeface="Times New Roman"/>
              </a:rPr>
              <a:t>挥发出来</a:t>
            </a:r>
            <a:endParaRPr lang="zh-CN" altLang="en-US" sz="2800" dirty="0"/>
          </a:p>
        </p:txBody>
      </p:sp>
      <p:sp>
        <p:nvSpPr>
          <p:cNvPr id="7" name="矩形 6"/>
          <p:cNvSpPr/>
          <p:nvPr/>
        </p:nvSpPr>
        <p:spPr>
          <a:xfrm>
            <a:off x="10045712" y="1663502"/>
            <a:ext cx="150073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吸收</a:t>
            </a:r>
            <a:r>
              <a:rPr lang="en-US" altLang="zh-CN" sz="2800" kern="100" dirty="0" smtClean="0">
                <a:solidFill>
                  <a:srgbClr val="E36C0A"/>
                </a:solidFill>
                <a:latin typeface="Times New Roman"/>
                <a:ea typeface="华文细黑"/>
              </a:rPr>
              <a:t>HCl</a:t>
            </a:r>
            <a:endParaRPr lang="zh-CN" altLang="en-US" sz="2800" dirty="0"/>
          </a:p>
        </p:txBody>
      </p:sp>
      <p:sp>
        <p:nvSpPr>
          <p:cNvPr id="9" name="矩形 8"/>
          <p:cNvSpPr/>
          <p:nvPr/>
        </p:nvSpPr>
        <p:spPr>
          <a:xfrm>
            <a:off x="550590" y="2252266"/>
            <a:ext cx="4472699"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中的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，防止干扰</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检验</a:t>
            </a:r>
            <a:endParaRPr lang="zh-CN" altLang="en-US" sz="2800" dirty="0"/>
          </a:p>
        </p:txBody>
      </p:sp>
      <p:sp>
        <p:nvSpPr>
          <p:cNvPr id="11" name="矩形 10"/>
          <p:cNvSpPr/>
          <p:nvPr/>
        </p:nvSpPr>
        <p:spPr>
          <a:xfrm>
            <a:off x="4727040" y="2913038"/>
            <a:ext cx="3515706"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证明干燥</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无漂白性</a:t>
            </a:r>
            <a:endParaRPr lang="zh-CN" altLang="en-US" sz="2800" dirty="0"/>
          </a:p>
        </p:txBody>
      </p:sp>
      <p:sp>
        <p:nvSpPr>
          <p:cNvPr id="27" name="矩形 26"/>
          <p:cNvSpPr/>
          <p:nvPr/>
        </p:nvSpPr>
        <p:spPr>
          <a:xfrm>
            <a:off x="8463602" y="2900338"/>
            <a:ext cx="3196709"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a:t>
            </a:r>
            <a:r>
              <a:rPr lang="en-US" altLang="zh-CN" sz="2800" kern="100" dirty="0">
                <a:solidFill>
                  <a:srgbClr val="E36C0A"/>
                </a:solidFill>
                <a:latin typeface="Times New Roman"/>
                <a:ea typeface="华文细黑"/>
              </a:rPr>
              <a:t>HClO</a:t>
            </a:r>
            <a:r>
              <a:rPr lang="zh-CN" altLang="zh-CN" sz="2800" kern="100" dirty="0">
                <a:solidFill>
                  <a:srgbClr val="E36C0A"/>
                </a:solidFill>
                <a:latin typeface="Times New Roman"/>
                <a:ea typeface="华文细黑"/>
                <a:cs typeface="Times New Roman"/>
              </a:rPr>
              <a:t>有漂白性</a:t>
            </a:r>
            <a:endParaRPr lang="zh-CN" altLang="en-US" sz="2800" dirty="0"/>
          </a:p>
        </p:txBody>
      </p:sp>
      <p:sp>
        <p:nvSpPr>
          <p:cNvPr id="28" name="矩形 27"/>
          <p:cNvSpPr/>
          <p:nvPr/>
        </p:nvSpPr>
        <p:spPr>
          <a:xfrm>
            <a:off x="5417645" y="3535710"/>
            <a:ext cx="483177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挥发出</a:t>
            </a:r>
            <a:r>
              <a:rPr lang="zh-CN" altLang="zh-CN" sz="2800" kern="100" dirty="0" smtClean="0">
                <a:solidFill>
                  <a:srgbClr val="E36C0A"/>
                </a:solidFill>
                <a:latin typeface="Times New Roman"/>
                <a:ea typeface="华文细黑"/>
                <a:cs typeface="Times New Roman"/>
              </a:rPr>
              <a:t>来</a:t>
            </a:r>
            <a:endParaRPr lang="zh-CN" altLang="en-US" sz="2800" dirty="0"/>
          </a:p>
        </p:txBody>
      </p:sp>
      <p:sp>
        <p:nvSpPr>
          <p:cNvPr id="17" name="矩形 16"/>
          <p:cNvSpPr/>
          <p:nvPr/>
        </p:nvSpPr>
        <p:spPr>
          <a:xfrm>
            <a:off x="3430910" y="4196482"/>
            <a:ext cx="3257623"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防止</a:t>
            </a:r>
            <a:r>
              <a:rPr lang="en-US" altLang="zh-CN" sz="2800" kern="100" dirty="0">
                <a:solidFill>
                  <a:srgbClr val="E36C0A"/>
                </a:solidFill>
                <a:latin typeface="Times New Roman"/>
                <a:ea typeface="华文细黑"/>
              </a:rPr>
              <a:t>F</a:t>
            </a:r>
            <a:r>
              <a:rPr lang="zh-CN" altLang="zh-CN" sz="2800" kern="100" dirty="0">
                <a:solidFill>
                  <a:srgbClr val="E36C0A"/>
                </a:solidFill>
                <a:latin typeface="Times New Roman"/>
                <a:ea typeface="华文细黑"/>
                <a:cs typeface="Times New Roman"/>
              </a:rPr>
              <a:t>中的溶液倒吸</a:t>
            </a:r>
            <a:endParaRPr lang="zh-CN" altLang="en-US" sz="2800" dirty="0">
              <a:solidFill>
                <a:prstClr val="black"/>
              </a:solidFill>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1" name="矩形 4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2" name="圆角矩形 4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7"/>
                                        </p:tgtEl>
                                      </p:cBhvr>
                                    </p:animEffect>
                                    <p:set>
                                      <p:cBhvr>
                                        <p:cTn id="46" dur="1" fill="hold">
                                          <p:stCondLst>
                                            <p:cond delay="499"/>
                                          </p:stCondLst>
                                        </p:cTn>
                                        <p:tgtEl>
                                          <p:spTgt spid="2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bldLst>
      <p:bldP spid="5" grpId="0"/>
      <p:bldP spid="5" grpId="1"/>
      <p:bldP spid="7" grpId="0"/>
      <p:bldP spid="7" grpId="1"/>
      <p:bldP spid="9" grpId="0"/>
      <p:bldP spid="9" grpId="1"/>
      <p:bldP spid="11" grpId="0"/>
      <p:bldP spid="11" grpId="1"/>
      <p:bldP spid="27" grpId="0"/>
      <p:bldP spid="27" grpId="1"/>
      <p:bldP spid="28" grpId="0"/>
      <p:bldP spid="28" grpId="1"/>
      <p:bldP spid="17" grpId="0"/>
      <p:bldP spid="17" grpId="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669" y="1053530"/>
            <a:ext cx="11232086" cy="324217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乙同学认为甲同学的实验有缺陷，不能确保最终通入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溶液中的气体只有一种。为了确保实验结论的可靠性，证明最终通入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溶液中的气体只有一种，乙同学提出在某两个装置之间加一个装置。你认为该装置应加在</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之</a:t>
            </a:r>
            <a:r>
              <a:rPr lang="zh-CN" altLang="zh-CN" sz="2800" kern="100" dirty="0">
                <a:latin typeface="Times New Roman"/>
                <a:ea typeface="华文细黑"/>
                <a:cs typeface="Times New Roman"/>
              </a:rPr>
              <a:t>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填装置各部分字母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，装置中放入</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，作</a:t>
            </a:r>
            <a:r>
              <a:rPr lang="zh-CN" altLang="zh-CN" sz="2800" kern="100" dirty="0">
                <a:latin typeface="Times New Roman"/>
                <a:ea typeface="华文细黑"/>
                <a:cs typeface="Times New Roman"/>
              </a:rPr>
              <a:t>用是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3" name="矩形 2"/>
          <p:cNvSpPr/>
          <p:nvPr/>
        </p:nvSpPr>
        <p:spPr>
          <a:xfrm>
            <a:off x="3371602" y="3100244"/>
            <a:ext cx="404278"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21" name="矩形 20"/>
          <p:cNvSpPr/>
          <p:nvPr/>
        </p:nvSpPr>
        <p:spPr>
          <a:xfrm>
            <a:off x="4583038" y="3077890"/>
            <a:ext cx="385042" cy="523220"/>
          </a:xfrm>
          <a:prstGeom prst="rect">
            <a:avLst/>
          </a:prstGeom>
        </p:spPr>
        <p:txBody>
          <a:bodyPr wrap="none">
            <a:spAutoFit/>
          </a:bodyPr>
          <a:lstStyle/>
          <a:p>
            <a:r>
              <a:rPr lang="en-US" altLang="zh-CN" sz="2800" kern="100" dirty="0">
                <a:solidFill>
                  <a:srgbClr val="E36C0A"/>
                </a:solidFill>
                <a:latin typeface="Times New Roman"/>
                <a:ea typeface="华文细黑"/>
              </a:rPr>
              <a:t>F</a:t>
            </a:r>
            <a:endParaRPr lang="zh-CN" altLang="en-US" sz="2800" dirty="0"/>
          </a:p>
        </p:txBody>
      </p:sp>
      <p:sp>
        <p:nvSpPr>
          <p:cNvPr id="22" name="矩形 21"/>
          <p:cNvSpPr/>
          <p:nvPr/>
        </p:nvSpPr>
        <p:spPr>
          <a:xfrm>
            <a:off x="559775" y="3522638"/>
            <a:ext cx="6340219" cy="738664"/>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湿润的有色布条或湿润的淀粉</a:t>
            </a:r>
            <a:r>
              <a:rPr lang="en-US" altLang="zh-CN" sz="2800" kern="100" dirty="0" smtClean="0">
                <a:solidFill>
                  <a:srgbClr val="E36C0A"/>
                </a:solidFill>
                <a:latin typeface="Times New Roman"/>
                <a:ea typeface="华文细黑"/>
              </a:rPr>
              <a:t>­-KI</a:t>
            </a:r>
            <a:r>
              <a:rPr lang="zh-CN" altLang="zh-CN" sz="2800" kern="100" dirty="0">
                <a:solidFill>
                  <a:srgbClr val="E36C0A"/>
                </a:solidFill>
                <a:latin typeface="Times New Roman"/>
                <a:ea typeface="华文细黑"/>
                <a:cs typeface="Times New Roman"/>
              </a:rPr>
              <a:t>试纸</a:t>
            </a:r>
            <a:endParaRPr lang="zh-CN" altLang="zh-CN" sz="1050" kern="100" dirty="0">
              <a:effectLst/>
              <a:latin typeface="宋体"/>
              <a:cs typeface="Courier New"/>
            </a:endParaRPr>
          </a:p>
        </p:txBody>
      </p:sp>
      <p:sp>
        <p:nvSpPr>
          <p:cNvPr id="23" name="矩形 22"/>
          <p:cNvSpPr/>
          <p:nvPr/>
        </p:nvSpPr>
        <p:spPr>
          <a:xfrm>
            <a:off x="8244391" y="3509938"/>
            <a:ext cx="2957759" cy="656846"/>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检验</a:t>
            </a:r>
            <a:r>
              <a:rPr lang="en-US" altLang="zh-CN" sz="2800" kern="100" dirty="0">
                <a:solidFill>
                  <a:srgbClr val="E36C0A"/>
                </a:solidFill>
                <a:latin typeface="Times New Roman"/>
                <a:ea typeface="华文细黑"/>
              </a:rPr>
              <a:t> 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是否除尽</a:t>
            </a:r>
            <a:endParaRPr lang="zh-CN" altLang="zh-CN" sz="1050" kern="100" dirty="0">
              <a:effectLst/>
              <a:latin typeface="宋体"/>
              <a:cs typeface="Courier New"/>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3"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4"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5"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6"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7"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8"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329164"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41" name="圆角矩形 40">
            <a:hlinkClick r:id="rId1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3" grpId="0"/>
      <p:bldP spid="3" grpId="1"/>
      <p:bldP spid="21" grpId="0"/>
      <p:bldP spid="21" grpId="1"/>
      <p:bldP spid="22" grpId="0"/>
      <p:bldP spid="22" grpId="1"/>
      <p:bldP spid="23" grpId="0"/>
      <p:bldP spid="23" grpId="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1752" y="3933850"/>
            <a:ext cx="1123208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根据可逆反应的特点，即可</a:t>
            </a:r>
            <a:r>
              <a:rPr lang="zh-CN" altLang="zh-CN" sz="2800" kern="100" dirty="0" smtClean="0">
                <a:latin typeface="Times New Roman"/>
                <a:ea typeface="华文细黑"/>
                <a:cs typeface="Times New Roman"/>
              </a:rPr>
              <a:t>得出</a:t>
            </a:r>
            <a:r>
              <a:rPr lang="zh-CN" altLang="en-US" sz="2800" b="1" kern="100" dirty="0" smtClean="0">
                <a:solidFill>
                  <a:srgbClr val="FF0000"/>
                </a:solidFill>
                <a:latin typeface="Times New Roman"/>
                <a:ea typeface="华文细黑"/>
                <a:cs typeface="Times New Roman"/>
              </a:rPr>
              <a:t>新制</a:t>
            </a: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水中存在的各种</a:t>
            </a:r>
            <a:r>
              <a:rPr lang="zh-CN" altLang="zh-CN" sz="2800" kern="100" dirty="0" smtClean="0">
                <a:latin typeface="Times New Roman"/>
                <a:ea typeface="华文细黑"/>
                <a:cs typeface="Times New Roman"/>
              </a:rPr>
              <a:t>微粒</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三种分子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四种离</a:t>
            </a:r>
            <a:r>
              <a:rPr lang="zh-CN" altLang="zh-CN" sz="2800" kern="100" dirty="0" smtClean="0">
                <a:latin typeface="Times New Roman"/>
                <a:ea typeface="华文细黑"/>
                <a:cs typeface="Times New Roman"/>
              </a:rPr>
              <a:t>子</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3394185" y="4653930"/>
            <a:ext cx="66396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5" name="矩形 24"/>
          <p:cNvSpPr/>
          <p:nvPr/>
        </p:nvSpPr>
        <p:spPr>
          <a:xfrm>
            <a:off x="4512405" y="4706774"/>
            <a:ext cx="110158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HClO</a:t>
            </a:r>
            <a:endParaRPr lang="zh-CN" altLang="en-US" sz="2800" b="1" kern="100" dirty="0">
              <a:solidFill>
                <a:srgbClr val="0000FF"/>
              </a:solidFill>
              <a:latin typeface="Times New Roman"/>
              <a:ea typeface="华文细黑"/>
              <a:cs typeface="Times New Roman"/>
            </a:endParaRPr>
          </a:p>
        </p:txBody>
      </p:sp>
      <p:sp>
        <p:nvSpPr>
          <p:cNvPr id="27" name="矩形 26"/>
          <p:cNvSpPr/>
          <p:nvPr/>
        </p:nvSpPr>
        <p:spPr>
          <a:xfrm>
            <a:off x="2449573" y="5360058"/>
            <a:ext cx="70243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H</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0" name="矩形 29"/>
          <p:cNvSpPr/>
          <p:nvPr/>
        </p:nvSpPr>
        <p:spPr>
          <a:xfrm>
            <a:off x="3487401" y="5340102"/>
            <a:ext cx="78258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1" name="矩形 30"/>
          <p:cNvSpPr/>
          <p:nvPr/>
        </p:nvSpPr>
        <p:spPr>
          <a:xfrm>
            <a:off x="4634960" y="5329446"/>
            <a:ext cx="106150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ClO</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33" name="矩形 32"/>
          <p:cNvSpPr/>
          <p:nvPr/>
        </p:nvSpPr>
        <p:spPr>
          <a:xfrm>
            <a:off x="5992390" y="5342146"/>
            <a:ext cx="98135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OH</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6" name="组合 5"/>
          <p:cNvGrpSpPr/>
          <p:nvPr/>
        </p:nvGrpSpPr>
        <p:grpSpPr>
          <a:xfrm>
            <a:off x="623973" y="405458"/>
            <a:ext cx="9413875" cy="3840162"/>
            <a:chOff x="623973" y="405458"/>
            <a:chExt cx="9413875" cy="3840162"/>
          </a:xfrm>
        </p:grpSpPr>
        <p:graphicFrame>
          <p:nvGraphicFramePr>
            <p:cNvPr id="2" name="对象 1"/>
            <p:cNvGraphicFramePr>
              <a:graphicFrameLocks noChangeAspect="1"/>
            </p:cNvGraphicFramePr>
            <p:nvPr>
              <p:extLst>
                <p:ext uri="{D42A27DB-BD31-4B8C-83A1-F6EECF244321}">
                  <p14:modId xmlns:p14="http://schemas.microsoft.com/office/powerpoint/2010/main" val="1554711740"/>
                </p:ext>
              </p:extLst>
            </p:nvPr>
          </p:nvGraphicFramePr>
          <p:xfrm>
            <a:off x="623973" y="405458"/>
            <a:ext cx="9413875" cy="3840162"/>
          </p:xfrm>
          <a:graphic>
            <a:graphicData uri="http://schemas.openxmlformats.org/presentationml/2006/ole">
              <mc:AlternateContent xmlns:mc="http://schemas.openxmlformats.org/markup-compatibility/2006">
                <mc:Choice xmlns:v="urn:schemas-microsoft-com:vml" Requires="v">
                  <p:oleObj spid="_x0000_s6262" name="文档" r:id="rId3" imgW="9413240" imgH="3840578" progId="Word.Document.12">
                    <p:embed/>
                  </p:oleObj>
                </mc:Choice>
                <mc:Fallback>
                  <p:oleObj name="文档" r:id="rId3" imgW="9413240" imgH="3840578" progId="Word.Document.12">
                    <p:embed/>
                    <p:pic>
                      <p:nvPicPr>
                        <p:cNvPr id="0" name=""/>
                        <p:cNvPicPr/>
                        <p:nvPr/>
                      </p:nvPicPr>
                      <p:blipFill>
                        <a:blip r:embed="rId4"/>
                        <a:stretch>
                          <a:fillRect/>
                        </a:stretch>
                      </p:blipFill>
                      <p:spPr>
                        <a:xfrm>
                          <a:off x="623973" y="405458"/>
                          <a:ext cx="9413875" cy="3840162"/>
                        </a:xfrm>
                        <a:prstGeom prst="rect">
                          <a:avLst/>
                        </a:prstGeom>
                      </p:spPr>
                    </p:pic>
                  </p:oleObj>
                </mc:Fallback>
              </mc:AlternateContent>
            </a:graphicData>
          </a:graphic>
        </p:graphicFrame>
        <p:sp>
          <p:nvSpPr>
            <p:cNvPr id="12" name="矩形 11"/>
            <p:cNvSpPr/>
            <p:nvPr/>
          </p:nvSpPr>
          <p:spPr>
            <a:xfrm>
              <a:off x="2408422" y="1724249"/>
              <a:ext cx="657552" cy="769441"/>
            </a:xfrm>
            <a:prstGeom prst="rect">
              <a:avLst/>
            </a:prstGeom>
          </p:spPr>
          <p:txBody>
            <a:bodyPr wrap="none">
              <a:spAutoFit/>
            </a:bodyPr>
            <a:lstStyle/>
            <a:p>
              <a:r>
                <a:rPr lang="zh-CN" altLang="en-US" sz="4400" dirty="0"/>
                <a:t>⇌</a:t>
              </a:r>
            </a:p>
          </p:txBody>
        </p:sp>
        <p:sp>
          <p:nvSpPr>
            <p:cNvPr id="13" name="矩形 12"/>
            <p:cNvSpPr/>
            <p:nvPr/>
          </p:nvSpPr>
          <p:spPr>
            <a:xfrm>
              <a:off x="1789378" y="2473357"/>
              <a:ext cx="657552" cy="769441"/>
            </a:xfrm>
            <a:prstGeom prst="rect">
              <a:avLst/>
            </a:prstGeom>
          </p:spPr>
          <p:txBody>
            <a:bodyPr wrap="none">
              <a:spAutoFit/>
            </a:bodyPr>
            <a:lstStyle/>
            <a:p>
              <a:r>
                <a:rPr lang="zh-CN" altLang="en-US" sz="4400" dirty="0"/>
                <a:t>⇌</a:t>
              </a:r>
            </a:p>
          </p:txBody>
        </p:sp>
        <p:sp>
          <p:nvSpPr>
            <p:cNvPr id="14" name="矩形 13"/>
            <p:cNvSpPr/>
            <p:nvPr/>
          </p:nvSpPr>
          <p:spPr>
            <a:xfrm>
              <a:off x="1572792" y="3228284"/>
              <a:ext cx="657552" cy="769441"/>
            </a:xfrm>
            <a:prstGeom prst="rect">
              <a:avLst/>
            </a:prstGeom>
          </p:spPr>
          <p:txBody>
            <a:bodyPr wrap="none">
              <a:spAutoFit/>
            </a:bodyPr>
            <a:lstStyle/>
            <a:p>
              <a:r>
                <a:rPr lang="zh-CN" altLang="en-US" sz="4400" dirty="0"/>
                <a:t>⇌</a:t>
              </a:r>
            </a:p>
          </p:txBody>
        </p:sp>
      </p:grpSp>
      <p:sp>
        <p:nvSpPr>
          <p:cNvPr id="3" name="矩形 2"/>
          <p:cNvSpPr/>
          <p:nvPr/>
        </p:nvSpPr>
        <p:spPr>
          <a:xfrm>
            <a:off x="6973749" y="2473071"/>
            <a:ext cx="3775393" cy="1384995"/>
          </a:xfrm>
          <a:prstGeom prst="rect">
            <a:avLst/>
          </a:prstGeom>
        </p:spPr>
        <p:txBody>
          <a:bodyPr wrap="none">
            <a:spAutoFit/>
          </a:bodyPr>
          <a:lstStyle/>
          <a:p>
            <a:pPr>
              <a:lnSpc>
                <a:spcPct val="150000"/>
              </a:lnSpc>
            </a:pPr>
            <a:r>
              <a:rPr lang="zh-CN" altLang="en-US" sz="2800" b="1" kern="100" dirty="0" smtClean="0">
                <a:solidFill>
                  <a:srgbClr val="FF0000"/>
                </a:solidFill>
                <a:latin typeface="Times New Roman"/>
                <a:ea typeface="华文细黑"/>
                <a:cs typeface="Times New Roman"/>
              </a:rPr>
              <a:t>久置</a:t>
            </a:r>
            <a:r>
              <a:rPr lang="zh-CN" altLang="zh-CN" sz="2800" kern="100" dirty="0" smtClean="0">
                <a:latin typeface="Times New Roman"/>
                <a:ea typeface="华文细黑"/>
                <a:cs typeface="Times New Roman"/>
              </a:rPr>
              <a:t>氯水</a:t>
            </a:r>
            <a:r>
              <a:rPr lang="zh-CN" altLang="en-US" sz="2800" kern="100" dirty="0" smtClean="0">
                <a:latin typeface="Times New Roman"/>
                <a:ea typeface="华文细黑"/>
                <a:cs typeface="Times New Roman"/>
              </a:rPr>
              <a:t>存在的微粒：</a:t>
            </a:r>
            <a:endParaRPr lang="en-US" altLang="zh-CN" sz="2800" kern="100" dirty="0" smtClean="0">
              <a:latin typeface="Times New Roman"/>
              <a:ea typeface="华文细黑"/>
              <a:cs typeface="Times New Roman"/>
            </a:endParaRPr>
          </a:p>
          <a:p>
            <a:pPr algn="ctr">
              <a:lnSpc>
                <a:spcPct val="150000"/>
              </a:lnSpc>
            </a:pPr>
            <a:r>
              <a:rPr lang="en-US" altLang="zh-CN" sz="2800" b="1" kern="100" dirty="0" smtClean="0">
                <a:solidFill>
                  <a:srgbClr val="0000FF"/>
                </a:solidFill>
                <a:latin typeface="Times New Roman"/>
                <a:ea typeface="华文细黑"/>
                <a:cs typeface="Times New Roman"/>
              </a:rPr>
              <a:t>H</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Times New Roman"/>
              </a:rPr>
              <a:t>Cl</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Times New Roman"/>
              </a:rPr>
              <a:t>OH</a:t>
            </a:r>
            <a:r>
              <a:rPr lang="en-US" altLang="zh-CN" sz="2800" b="1" kern="100" baseline="30000" dirty="0" smtClean="0">
                <a:solidFill>
                  <a:srgbClr val="0000FF"/>
                </a:solidFill>
                <a:latin typeface="Times New Roman"/>
                <a:ea typeface="华文细黑"/>
                <a:cs typeface="Times New Roman"/>
              </a:rPr>
              <a:t>-</a:t>
            </a:r>
            <a:endParaRPr lang="zh-CN" altLang="en-US" sz="2800" b="1" baseline="30000" dirty="0">
              <a:solidFill>
                <a:srgbClr val="0000FF"/>
              </a:solidFill>
            </a:endParaRPr>
          </a:p>
        </p:txBody>
      </p:sp>
      <p:sp>
        <p:nvSpPr>
          <p:cNvPr id="4" name="矩形 3"/>
          <p:cNvSpPr/>
          <p:nvPr/>
        </p:nvSpPr>
        <p:spPr>
          <a:xfrm>
            <a:off x="8269962" y="1917626"/>
            <a:ext cx="1569660" cy="646331"/>
          </a:xfrm>
          <a:prstGeom prst="rect">
            <a:avLst/>
          </a:prstGeom>
        </p:spPr>
        <p:txBody>
          <a:bodyPr wrap="none">
            <a:spAutoFit/>
          </a:bodyPr>
          <a:lstStyle/>
          <a:p>
            <a:r>
              <a:rPr lang="zh-CN" altLang="en-US" sz="3600" dirty="0" smtClean="0">
                <a:solidFill>
                  <a:srgbClr val="FF0000"/>
                </a:solidFill>
              </a:rPr>
              <a:t>变盐酸</a:t>
            </a:r>
            <a:endParaRPr lang="zh-CN" altLang="en-US" sz="3600" dirty="0">
              <a:solidFill>
                <a:srgbClr val="FF0000"/>
              </a:solidFill>
            </a:endParaRPr>
          </a:p>
        </p:txBody>
      </p:sp>
      <p:cxnSp>
        <p:nvCxnSpPr>
          <p:cNvPr id="9" name="直接连接符 8"/>
          <p:cNvCxnSpPr/>
          <p:nvPr/>
        </p:nvCxnSpPr>
        <p:spPr>
          <a:xfrm>
            <a:off x="1299536" y="2684314"/>
            <a:ext cx="424390" cy="40109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20086" y="1913187"/>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35296" y="1919099"/>
            <a:ext cx="455580" cy="430575"/>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91207" y="2684314"/>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194348836"/>
              </p:ext>
            </p:extLst>
          </p:nvPr>
        </p:nvGraphicFramePr>
        <p:xfrm>
          <a:off x="6830913" y="871910"/>
          <a:ext cx="4160837" cy="901700"/>
        </p:xfrm>
        <a:graphic>
          <a:graphicData uri="http://schemas.openxmlformats.org/presentationml/2006/ole">
            <mc:AlternateContent xmlns:mc="http://schemas.openxmlformats.org/markup-compatibility/2006">
              <mc:Choice xmlns:v="urn:schemas-microsoft-com:vml" Requires="v">
                <p:oleObj spid="_x0000_s6263" name="文档" r:id="rId5" imgW="4160110" imgH="901832" progId="Word.Document.12">
                  <p:embed/>
                </p:oleObj>
              </mc:Choice>
              <mc:Fallback>
                <p:oleObj name="文档" r:id="rId5" imgW="4160110" imgH="901832" progId="Word.Document.12">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0913" y="871910"/>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094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linds(horizontal)">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linds(horizontal)">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linds(horizontal)">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barn(inVertical)">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barn(inVertical)">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barn(inVertical)">
                                      <p:cBhvr>
                                        <p:cTn id="80" dur="5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barn(inVertical)">
                                      <p:cBhvr>
                                        <p:cTn id="85" dur="500"/>
                                        <p:tgtEl>
                                          <p:spTgt spid="2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3">
                                            <p:txEl>
                                              <p:pRg st="0" end="0"/>
                                            </p:txEl>
                                          </p:spTgt>
                                        </p:tgtEl>
                                        <p:attrNameLst>
                                          <p:attrName>style.visibility</p:attrName>
                                        </p:attrNameLst>
                                      </p:cBhvr>
                                      <p:to>
                                        <p:strVal val="visible"/>
                                      </p:to>
                                    </p:set>
                                    <p:animEffect transition="in" filter="wipe(left)">
                                      <p:cBhvr>
                                        <p:cTn id="90" dur="500"/>
                                        <p:tgtEl>
                                          <p:spTgt spid="3">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3">
                                            <p:txEl>
                                              <p:pRg st="1" end="1"/>
                                            </p:txEl>
                                          </p:spTgt>
                                        </p:tgtEl>
                                        <p:attrNameLst>
                                          <p:attrName>style.visibility</p:attrName>
                                        </p:attrNameLst>
                                      </p:cBhvr>
                                      <p:to>
                                        <p:strVal val="visible"/>
                                      </p:to>
                                    </p:set>
                                    <p:animEffect transition="in" filter="wipe(left)">
                                      <p:cBhvr>
                                        <p:cTn id="95" dur="500"/>
                                        <p:tgtEl>
                                          <p:spTgt spid="3">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barn(inVertical)">
                                      <p:cBhvr>
                                        <p:cTn id="10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27" grpId="0"/>
      <p:bldP spid="30" grpId="0"/>
      <p:bldP spid="31" grpId="0"/>
      <p:bldP spid="3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990" y="250478"/>
            <a:ext cx="11010769"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次氯酸和次氯酸盐的性质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次氯酸</a:t>
            </a:r>
            <a:endParaRPr lang="zh-CN" altLang="zh-CN" sz="1050" kern="100" dirty="0">
              <a:effectLst/>
              <a:latin typeface="宋体"/>
              <a:cs typeface="Courier New"/>
            </a:endParaRPr>
          </a:p>
        </p:txBody>
      </p:sp>
      <p:pic>
        <p:nvPicPr>
          <p:cNvPr id="7239" name="Picture 71" descr="HX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925" y="1834654"/>
            <a:ext cx="8111713" cy="257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575990" y="4493652"/>
            <a:ext cx="11010769" cy="1600438"/>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次氯酸见光分解的化学方程式：</a:t>
            </a:r>
            <a:endParaRPr lang="zh-CN" altLang="zh-CN" sz="1050" kern="100" dirty="0">
              <a:latin typeface="宋体"/>
              <a:cs typeface="Courier New"/>
            </a:endParaRPr>
          </a:p>
          <a:p>
            <a:pPr algn="just">
              <a:lnSpc>
                <a:spcPct val="200000"/>
              </a:lnSpc>
              <a:spcAft>
                <a:spcPts val="0"/>
              </a:spcAf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051268650"/>
              </p:ext>
            </p:extLst>
          </p:nvPr>
        </p:nvGraphicFramePr>
        <p:xfrm>
          <a:off x="753914" y="5131836"/>
          <a:ext cx="4160838" cy="901700"/>
        </p:xfrm>
        <a:graphic>
          <a:graphicData uri="http://schemas.openxmlformats.org/presentationml/2006/ole">
            <mc:AlternateContent xmlns:mc="http://schemas.openxmlformats.org/markup-compatibility/2006">
              <mc:Choice xmlns:v="urn:schemas-microsoft-com:vml" Requires="v">
                <p:oleObj spid="_x0000_s7316" name="文档" r:id="rId4" imgW="4160110" imgH="901832" progId="Word.Document.12">
                  <p:embed/>
                </p:oleObj>
              </mc:Choice>
              <mc:Fallback>
                <p:oleObj name="文档" r:id="rId4" imgW="4160110" imgH="901832" progId="Word.Document.12">
                  <p:embed/>
                  <p:pic>
                    <p:nvPicPr>
                      <p:cNvPr id="0" name=""/>
                      <p:cNvPicPr/>
                      <p:nvPr/>
                    </p:nvPicPr>
                    <p:blipFill>
                      <a:blip r:embed="rId5"/>
                      <a:stretch>
                        <a:fillRect/>
                      </a:stretch>
                    </p:blipFill>
                    <p:spPr>
                      <a:xfrm>
                        <a:off x="753914" y="5131836"/>
                        <a:ext cx="4160838" cy="901700"/>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bwMode="auto">
          <a:xfrm>
            <a:off x="5519142" y="1553655"/>
            <a:ext cx="2520280" cy="1372083"/>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 name="矩形 2"/>
          <p:cNvSpPr/>
          <p:nvPr/>
        </p:nvSpPr>
        <p:spPr bwMode="auto">
          <a:xfrm>
            <a:off x="5663158" y="1210246"/>
            <a:ext cx="2232248"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1799354" y="2581852"/>
            <a:ext cx="4367297"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7377117" y="2911224"/>
            <a:ext cx="1094633" cy="1114091"/>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8111430" y="2748240"/>
            <a:ext cx="1906805" cy="150755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5709994" y="5149275"/>
            <a:ext cx="634019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自来水养金鱼要先晒一晒，原因？</a:t>
            </a:r>
            <a:endParaRPr lang="zh-CN" altLang="en-US" sz="3200" b="1" kern="100" dirty="0">
              <a:solidFill>
                <a:srgbClr val="FF0000"/>
              </a:solidFill>
              <a:latin typeface="Times New Roman"/>
              <a:ea typeface="华文细黑"/>
            </a:endParaRPr>
          </a:p>
        </p:txBody>
      </p:sp>
    </p:spTree>
    <p:extLst>
      <p:ext uri="{BB962C8B-B14F-4D97-AF65-F5344CB8AC3E}">
        <p14:creationId xmlns:p14="http://schemas.microsoft.com/office/powerpoint/2010/main" val="20555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xEl>
                                              <p:pRg st="1" end="1"/>
                                            </p:txEl>
                                          </p:spTgt>
                                        </p:tgtEl>
                                        <p:attrNameLst>
                                          <p:attrName>style.visibility</p:attrName>
                                        </p:attrNameLst>
                                      </p:cBhvr>
                                      <p:to>
                                        <p:strVal val="visible"/>
                                      </p:to>
                                    </p:set>
                                    <p:animEffect transition="in" filter="fade">
                                      <p:cBhvr>
                                        <p:cTn id="14" dur="1000"/>
                                        <p:tgtEl>
                                          <p:spTgt spid="21">
                                            <p:txEl>
                                              <p:pRg st="1" end="1"/>
                                            </p:txEl>
                                          </p:spTgt>
                                        </p:tgtEl>
                                      </p:cBhvr>
                                    </p:animEffect>
                                    <p:anim calcmode="lin" valueType="num">
                                      <p:cBhvr>
                                        <p:cTn id="15"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0" nodeType="clickEffect">
                                  <p:stCondLst>
                                    <p:cond delay="0"/>
                                  </p:stCondLst>
                                  <p:childTnLst>
                                    <p:animEffect transition="out" filter="wipe(down)">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grpId="0" nodeType="clickEffect">
                                  <p:stCondLst>
                                    <p:cond delay="0"/>
                                  </p:stCondLst>
                                  <p:childTnLst>
                                    <p:animEffect transition="out" filter="wipe(right)">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500"/>
                            </p:stCondLst>
                            <p:childTnLst>
                              <p:par>
                                <p:cTn id="33" presetID="22" presetClass="exit" presetSubtype="8" fill="hold" grpId="0" nodeType="afterEffect">
                                  <p:stCondLst>
                                    <p:cond delay="0"/>
                                  </p:stCondLst>
                                  <p:childTnLst>
                                    <p:animEffect transition="out" filter="wipe(left)">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wipe(down)">
                                      <p:cBhvr>
                                        <p:cTn id="40" dur="500"/>
                                        <p:tgtEl>
                                          <p:spTgt spid="22">
                                            <p:txEl>
                                              <p:pRg st="0" end="0"/>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xEl>
                                              <p:pRg st="1" end="1"/>
                                            </p:txEl>
                                          </p:spTgt>
                                        </p:tgtEl>
                                        <p:attrNameLst>
                                          <p:attrName>style.visibility</p:attrName>
                                        </p:attrNameLst>
                                      </p:cBhvr>
                                      <p:to>
                                        <p:strVal val="visible"/>
                                      </p:to>
                                    </p:set>
                                    <p:animEffect transition="in" filter="wipe(down)">
                                      <p:cBhvr>
                                        <p:cTn id="43" dur="500"/>
                                        <p:tgtEl>
                                          <p:spTgt spid="2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linds(horizontal)">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20936" y="1053530"/>
            <a:ext cx="11120877"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的主要化学性质</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的稳定性比</a:t>
            </a:r>
            <a:r>
              <a:rPr lang="en-US" altLang="zh-CN" sz="2800" kern="100" dirty="0" smtClean="0">
                <a:latin typeface="Times New Roman"/>
                <a:ea typeface="华文细黑"/>
                <a:cs typeface="Courier New"/>
              </a:rPr>
              <a:t>HClO</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水解</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a:t>
            </a:r>
            <a:r>
              <a:rPr lang="zh-CN" altLang="zh-CN" sz="2800" kern="100" dirty="0">
                <a:latin typeface="Times New Roman"/>
                <a:ea typeface="华文细黑"/>
                <a:cs typeface="Times New Roman"/>
              </a:rPr>
              <a:t>，其水解离子方程式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与酸反应生</a:t>
            </a:r>
            <a:r>
              <a:rPr lang="zh-CN" altLang="zh-CN" sz="2800" kern="100" dirty="0" smtClean="0">
                <a:latin typeface="Times New Roman"/>
                <a:ea typeface="华文细黑"/>
                <a:cs typeface="Times New Roman"/>
              </a:rPr>
              <a:t>成</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作为漂白或消毒剂的原理可用化学方程式表示</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4896470" y="1775420"/>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强</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1981678" y="242851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碱</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079942" y="3099008"/>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HClO</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1081999" y="352482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4" name="组合 3"/>
          <p:cNvGrpSpPr/>
          <p:nvPr/>
        </p:nvGrpSpPr>
        <p:grpSpPr>
          <a:xfrm>
            <a:off x="6363308" y="2230119"/>
            <a:ext cx="4713150" cy="769441"/>
            <a:chOff x="6363308" y="2230119"/>
            <a:chExt cx="4713150" cy="769441"/>
          </a:xfrm>
        </p:grpSpPr>
        <p:sp>
          <p:nvSpPr>
            <p:cNvPr id="6" name="矩形 5"/>
            <p:cNvSpPr/>
            <p:nvPr/>
          </p:nvSpPr>
          <p:spPr>
            <a:xfrm>
              <a:off x="6363308" y="2398092"/>
              <a:ext cx="471315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ClO</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OH</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11" name="矩形 10"/>
            <p:cNvSpPr/>
            <p:nvPr/>
          </p:nvSpPr>
          <p:spPr>
            <a:xfrm>
              <a:off x="8302192" y="2230119"/>
              <a:ext cx="647934" cy="769441"/>
            </a:xfrm>
            <a:prstGeom prst="rect">
              <a:avLst/>
            </a:prstGeom>
          </p:spPr>
          <p:txBody>
            <a:bodyPr wrap="none">
              <a:spAutoFit/>
            </a:bodyPr>
            <a:lstStyle/>
            <a:p>
              <a:r>
                <a:rPr lang="zh-CN" altLang="en-US" sz="4400" b="1" dirty="0">
                  <a:solidFill>
                    <a:srgbClr val="0000FF"/>
                  </a:solidFill>
                </a:rPr>
                <a:t>⇌</a:t>
              </a:r>
            </a:p>
          </p:txBody>
        </p:sp>
      </p:grpSp>
      <p:sp>
        <p:nvSpPr>
          <p:cNvPr id="12" name="矩形 11"/>
          <p:cNvSpPr/>
          <p:nvPr/>
        </p:nvSpPr>
        <p:spPr>
          <a:xfrm>
            <a:off x="6095206" y="909514"/>
            <a:ext cx="1261884" cy="523220"/>
          </a:xfrm>
          <a:prstGeom prst="rect">
            <a:avLst/>
          </a:prstGeom>
        </p:spPr>
        <p:txBody>
          <a:bodyPr wrap="none">
            <a:spAutoFit/>
          </a:bodyPr>
          <a:lstStyle/>
          <a:p>
            <a:r>
              <a:rPr lang="zh-CN" altLang="zh-CN" sz="2800" b="1" kern="100" dirty="0" smtClean="0">
                <a:solidFill>
                  <a:srgbClr val="FF0000"/>
                </a:solidFill>
                <a:latin typeface="Times New Roman"/>
                <a:ea typeface="华文细黑"/>
                <a:cs typeface="Times New Roman"/>
              </a:rPr>
              <a:t>碱</a:t>
            </a:r>
            <a:r>
              <a:rPr lang="zh-CN" altLang="en-US" sz="2800" b="1" kern="100" dirty="0" smtClean="0">
                <a:solidFill>
                  <a:srgbClr val="FF0000"/>
                </a:solidFill>
                <a:latin typeface="Times New Roman"/>
                <a:ea typeface="华文细黑"/>
                <a:cs typeface="Times New Roman"/>
              </a:rPr>
              <a:t>性：</a:t>
            </a:r>
            <a:endParaRPr lang="zh-CN" altLang="en-US" sz="2800" b="1" kern="100" dirty="0">
              <a:solidFill>
                <a:srgbClr val="FF0000"/>
              </a:solidFill>
              <a:latin typeface="Times New Roman"/>
              <a:ea typeface="华文细黑"/>
              <a:cs typeface="Times New Roman"/>
            </a:endParaRPr>
          </a:p>
        </p:txBody>
      </p:sp>
      <p:sp>
        <p:nvSpPr>
          <p:cNvPr id="13" name="矩形 12"/>
          <p:cNvSpPr/>
          <p:nvPr/>
        </p:nvSpPr>
        <p:spPr>
          <a:xfrm>
            <a:off x="7109093" y="926114"/>
            <a:ext cx="441659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NaAlO</a:t>
            </a:r>
            <a:r>
              <a:rPr lang="en-US" altLang="zh-CN" sz="2800" b="1" kern="100" baseline="-25000" dirty="0" smtClean="0">
                <a:solidFill>
                  <a:srgbClr val="FF0000"/>
                </a:solidFill>
                <a:latin typeface="Times New Roman"/>
                <a:ea typeface="华文细黑"/>
                <a:cs typeface="Times New Roman"/>
              </a:rPr>
              <a:t>2 </a:t>
            </a:r>
            <a:r>
              <a:rPr lang="en-US" altLang="zh-CN" sz="2800" b="1" kern="100" dirty="0" smtClean="0">
                <a:solidFill>
                  <a:srgbClr val="FF0000"/>
                </a:solidFill>
                <a:latin typeface="Times New Roman"/>
                <a:ea typeface="华文细黑"/>
                <a:cs typeface="Times New Roman"/>
              </a:rPr>
              <a:t>&gt; </a:t>
            </a:r>
            <a:r>
              <a:rPr lang="en-US" altLang="zh-CN" sz="2800" b="1" kern="100" dirty="0" err="1" smtClean="0">
                <a:solidFill>
                  <a:srgbClr val="FF0000"/>
                </a:solidFill>
                <a:latin typeface="Times New Roman"/>
                <a:ea typeface="华文细黑"/>
                <a:cs typeface="Times New Roman"/>
              </a:rPr>
              <a:t>NaClO</a:t>
            </a:r>
            <a:r>
              <a:rPr lang="en-US" altLang="zh-CN" sz="2800" b="1" kern="100" dirty="0" smtClean="0">
                <a:solidFill>
                  <a:srgbClr val="FF0000"/>
                </a:solidFill>
                <a:latin typeface="Times New Roman"/>
                <a:ea typeface="华文细黑"/>
                <a:cs typeface="Times New Roman"/>
              </a:rPr>
              <a:t> &gt; Na</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CO</a:t>
            </a:r>
            <a:r>
              <a:rPr lang="en-US" altLang="zh-CN" sz="2800" b="1" kern="100" baseline="-25000" dirty="0" smtClean="0">
                <a:solidFill>
                  <a:srgbClr val="FF0000"/>
                </a:solidFill>
                <a:latin typeface="Times New Roman"/>
                <a:ea typeface="华文细黑"/>
                <a:cs typeface="Times New Roman"/>
              </a:rPr>
              <a:t>3</a:t>
            </a:r>
            <a:endParaRPr lang="zh-CN" altLang="en-US" sz="2800" b="1" kern="100" dirty="0">
              <a:solidFill>
                <a:srgbClr val="FF0000"/>
              </a:solidFill>
              <a:latin typeface="Times New Roman"/>
              <a:ea typeface="华文细黑"/>
              <a:cs typeface="Times New Roman"/>
            </a:endParaRPr>
          </a:p>
        </p:txBody>
      </p:sp>
      <p:sp>
        <p:nvSpPr>
          <p:cNvPr id="14" name="矩形 13"/>
          <p:cNvSpPr/>
          <p:nvPr/>
        </p:nvSpPr>
        <p:spPr>
          <a:xfrm>
            <a:off x="8167831" y="3634928"/>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漂白粉生效原理</a:t>
            </a:r>
            <a:endParaRPr lang="zh-CN" altLang="en-US" sz="2800" b="1" kern="100" dirty="0">
              <a:solidFill>
                <a:srgbClr val="FF0000"/>
              </a:solidFill>
              <a:latin typeface="Times New Roman"/>
              <a:ea typeface="华文细黑"/>
              <a:cs typeface="Times New Roman"/>
            </a:endParaRPr>
          </a:p>
        </p:txBody>
      </p:sp>
      <p:sp>
        <p:nvSpPr>
          <p:cNvPr id="15" name="矩形 14"/>
          <p:cNvSpPr/>
          <p:nvPr/>
        </p:nvSpPr>
        <p:spPr>
          <a:xfrm>
            <a:off x="563290" y="5135126"/>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漂白粉失效原理</a:t>
            </a:r>
            <a:endParaRPr lang="zh-CN" altLang="en-US" sz="2800" b="1" kern="100" dirty="0">
              <a:solidFill>
                <a:srgbClr val="FF0000"/>
              </a:solidFill>
              <a:latin typeface="Times New Roman"/>
              <a:ea typeface="华文细黑"/>
              <a:cs typeface="Times New Roman"/>
            </a:endParaRPr>
          </a:p>
        </p:txBody>
      </p:sp>
      <p:sp>
        <p:nvSpPr>
          <p:cNvPr id="17" name="矩形 16"/>
          <p:cNvSpPr/>
          <p:nvPr/>
        </p:nvSpPr>
        <p:spPr>
          <a:xfrm>
            <a:off x="3479471" y="443421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250867358"/>
              </p:ext>
            </p:extLst>
          </p:nvPr>
        </p:nvGraphicFramePr>
        <p:xfrm>
          <a:off x="3583434" y="5480422"/>
          <a:ext cx="4160837" cy="901700"/>
        </p:xfrm>
        <a:graphic>
          <a:graphicData uri="http://schemas.openxmlformats.org/presentationml/2006/ole">
            <mc:AlternateContent xmlns:mc="http://schemas.openxmlformats.org/markup-compatibility/2006">
              <mc:Choice xmlns:v="urn:schemas-microsoft-com:vml" Requires="v">
                <p:oleObj spid="_x0000_s132117" name="文档" r:id="rId3" imgW="4160110" imgH="901832" progId="Word.Document.12">
                  <p:embed/>
                </p:oleObj>
              </mc:Choice>
              <mc:Fallback>
                <p:oleObj name="文档" r:id="rId3" imgW="4160110" imgH="901832" progId="Word.Document.12">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3434" y="548042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左大括号 6"/>
          <p:cNvSpPr/>
          <p:nvPr/>
        </p:nvSpPr>
        <p:spPr>
          <a:xfrm>
            <a:off x="3223365" y="4841642"/>
            <a:ext cx="281506" cy="1142836"/>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3618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blinds(horizontal)">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0" grpId="0"/>
      <p:bldP spid="12" grpId="0"/>
      <p:bldP spid="13" grpId="0"/>
      <p:bldP spid="14" grpId="0"/>
      <p:bldP spid="15" grpId="0"/>
      <p:bldP spid="17"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35874" y="909514"/>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题组一　氯气和氯水的性质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下列氯化物中，既能由金属和氯气直接反应得到，又能由金属和盐酸反应制得的是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A.FeCl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B.AlCl</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D.CuCl</a:t>
            </a:r>
            <a:r>
              <a:rPr lang="en-US" altLang="zh-CN" sz="2800" kern="100" baseline="-25000" dirty="0" smtClean="0">
                <a:latin typeface="Times New Roman"/>
                <a:ea typeface="华文细黑"/>
                <a:cs typeface="Courier New"/>
              </a:rPr>
              <a:t>2</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与金属反应时，都可把金属氧化成最高价态的金属氯化物，而盐酸中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的氧化能力较弱，只能把</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氧化成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，而不能把</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氧化</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3229578" y="2228305"/>
            <a:ext cx="561372" cy="769441"/>
          </a:xfrm>
          <a:prstGeom prst="rect">
            <a:avLst/>
          </a:prstGeom>
        </p:spPr>
        <p:txBody>
          <a:bodyPr wrap="none">
            <a:spAutoFit/>
          </a:bodyPr>
          <a:lstStyle/>
          <a:p>
            <a:r>
              <a:rPr lang="en-US" altLang="zh-CN" sz="4400" b="1" kern="100" dirty="0" smtClean="0">
                <a:solidFill>
                  <a:srgbClr val="FF0000"/>
                </a:solidFill>
                <a:latin typeface="Times New Roman"/>
                <a:ea typeface="华文细黑"/>
              </a:rPr>
              <a:t>B</a:t>
            </a:r>
            <a:endParaRPr lang="zh-CN" altLang="en-US" sz="4400" b="1" dirty="0">
              <a:solidFill>
                <a:srgbClr val="FF0000"/>
              </a:solidFill>
              <a:latin typeface="黑体" pitchFamily="2" charset="-122"/>
              <a:ea typeface="黑体" pitchFamily="2" charset="-122"/>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1167" y="1125538"/>
            <a:ext cx="10834506"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把足量氯气通入下列各物质的溶液中，阴离子和阳离子都能被氧化的是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A.NaOH  </a:t>
            </a:r>
            <a:r>
              <a:rPr lang="en-US" altLang="zh-CN" sz="2800" kern="100" dirty="0" smtClean="0">
                <a:latin typeface="Times New Roman"/>
                <a:ea typeface="华文细黑"/>
                <a:cs typeface="Courier New"/>
              </a:rPr>
              <a:t>			B.Na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C.FeBr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D.FeSO</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都</a:t>
            </a:r>
            <a:r>
              <a:rPr lang="zh-CN" altLang="zh-CN" sz="2800" kern="100" dirty="0">
                <a:latin typeface="Times New Roman"/>
                <a:ea typeface="华文细黑"/>
                <a:cs typeface="Times New Roman"/>
              </a:rPr>
              <a:t>能被</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项符合要求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0467395"/>
              </p:ext>
            </p:extLst>
          </p:nvPr>
        </p:nvGraphicFramePr>
        <p:xfrm>
          <a:off x="8386762" y="3823742"/>
          <a:ext cx="577850" cy="660400"/>
        </p:xfrm>
        <a:graphic>
          <a:graphicData uri="http://schemas.openxmlformats.org/presentationml/2006/ole">
            <mc:AlternateContent xmlns:mc="http://schemas.openxmlformats.org/markup-compatibility/2006">
              <mc:Choice xmlns:v="urn:schemas-microsoft-com:vml" Requires="v">
                <p:oleObj spid="_x0000_s63562" name="文档" r:id="rId3" imgW="578563" imgH="659904" progId="Word.Document.12">
                  <p:embed/>
                </p:oleObj>
              </mc:Choice>
              <mc:Fallback>
                <p:oleObj name="文档" r:id="rId3" imgW="578563" imgH="659904" progId="Word.Document.12">
                  <p:embed/>
                  <p:pic>
                    <p:nvPicPr>
                      <p:cNvPr id="0" name=""/>
                      <p:cNvPicPr/>
                      <p:nvPr/>
                    </p:nvPicPr>
                    <p:blipFill>
                      <a:blip r:embed="rId4"/>
                      <a:stretch>
                        <a:fillRect/>
                      </a:stretch>
                    </p:blipFill>
                    <p:spPr>
                      <a:xfrm>
                        <a:off x="8386762" y="3823742"/>
                        <a:ext cx="577850" cy="660400"/>
                      </a:xfrm>
                      <a:prstGeom prst="rect">
                        <a:avLst/>
                      </a:prstGeom>
                    </p:spPr>
                  </p:pic>
                </p:oleObj>
              </mc:Fallback>
            </mc:AlternateContent>
          </a:graphicData>
        </a:graphic>
      </p:graphicFrame>
      <p:sp>
        <p:nvSpPr>
          <p:cNvPr id="5" name="矩形 4"/>
          <p:cNvSpPr/>
          <p:nvPr/>
        </p:nvSpPr>
        <p:spPr>
          <a:xfrm>
            <a:off x="1680842" y="1845618"/>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rPr>
              <a:t>C</a:t>
            </a:r>
            <a:endParaRPr lang="zh-CN" altLang="en-US" sz="4000" b="1" kern="100" dirty="0">
              <a:solidFill>
                <a:srgbClr val="FF0000"/>
              </a:solidFill>
              <a:latin typeface="Times New Roman"/>
              <a:ea typeface="华文细黑"/>
            </a:endParaRPr>
          </a:p>
        </p:txBody>
      </p:sp>
      <p:sp>
        <p:nvSpPr>
          <p:cNvPr id="6" name="Rectangle 21">
            <a:hlinkClick r:id="rId5"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10428"/>
            <a:ext cx="1150203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氯水中存在多种分子和离子，它们在不同的反应中表现出不同的性质。下列结论正确的是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加入有色布条，片刻后有色布条褪色，说明有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溶液呈浅黄绿色，且有刺激性气味，说明有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先加入盐酸酸化，再加入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溶液，生成白色沉淀，说明有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溶液，氯水的浅黄绿色消失，说明有</a:t>
            </a:r>
            <a:r>
              <a:rPr lang="en-US" altLang="zh-CN" sz="2800" kern="100" dirty="0" err="1">
                <a:latin typeface="Times New Roman"/>
                <a:ea typeface="华文细黑"/>
                <a:cs typeface="Courier New"/>
              </a:rPr>
              <a:t>HClO</a:t>
            </a:r>
            <a:r>
              <a:rPr lang="zh-CN" altLang="zh-CN" sz="2800" kern="100" dirty="0" smtClean="0">
                <a:latin typeface="Times New Roman"/>
                <a:ea typeface="华文细黑"/>
                <a:cs typeface="Times New Roman"/>
              </a:rPr>
              <a:t>存在</a:t>
            </a:r>
            <a:endParaRPr lang="en-US" altLang="zh-CN" sz="2800" kern="100" dirty="0" smtClean="0">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8831510" y="141357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7181141" y="1980923"/>
            <a:ext cx="2874505" cy="584775"/>
          </a:xfrm>
          <a:prstGeom prst="rect">
            <a:avLst/>
          </a:prstGeom>
        </p:spPr>
        <p:txBody>
          <a:bodyPr wrap="none">
            <a:spAutoFit/>
          </a:bodyPr>
          <a:lstStyle/>
          <a:p>
            <a:r>
              <a:rPr lang="zh-CN" altLang="en-US" sz="3200" b="1" kern="100" dirty="0">
                <a:solidFill>
                  <a:srgbClr val="FF0000"/>
                </a:solidFill>
                <a:latin typeface="Times New Roman"/>
                <a:ea typeface="华文细黑"/>
              </a:rPr>
              <a:t>漂白</a:t>
            </a:r>
            <a:r>
              <a:rPr lang="zh-CN" altLang="en-US" sz="3200" b="1" kern="100" dirty="0" smtClean="0">
                <a:solidFill>
                  <a:srgbClr val="FF0000"/>
                </a:solidFill>
                <a:latin typeface="Times New Roman"/>
                <a:ea typeface="华文细黑"/>
              </a:rPr>
              <a:t>性的</a:t>
            </a:r>
            <a:r>
              <a:rPr lang="en-US" altLang="zh-CN" sz="3200" b="1" kern="100" dirty="0" err="1" smtClean="0">
                <a:solidFill>
                  <a:srgbClr val="FF0000"/>
                </a:solidFill>
                <a:latin typeface="Times New Roman"/>
                <a:ea typeface="华文细黑"/>
              </a:rPr>
              <a:t>HClO</a:t>
            </a:r>
            <a:endParaRPr lang="zh-CN" altLang="en-US" sz="3200" b="1" kern="100" dirty="0">
              <a:solidFill>
                <a:srgbClr val="FF0000"/>
              </a:solidFill>
              <a:latin typeface="Times New Roman"/>
              <a:ea typeface="华文细黑"/>
            </a:endParaRPr>
          </a:p>
        </p:txBody>
      </p:sp>
      <p:sp>
        <p:nvSpPr>
          <p:cNvPr id="17" name="矩形 16"/>
          <p:cNvSpPr/>
          <p:nvPr/>
        </p:nvSpPr>
        <p:spPr>
          <a:xfrm>
            <a:off x="8292708" y="2937932"/>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5332144" y="3421083"/>
            <a:ext cx="6955750"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呈浅黄绿色，且有刺激性，说明是</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endParaRPr lang="zh-CN" altLang="en-US" sz="3200" b="1" kern="100" baseline="-25000" dirty="0">
              <a:solidFill>
                <a:srgbClr val="FF0000"/>
              </a:solidFill>
              <a:latin typeface="Times New Roman"/>
              <a:ea typeface="华文细黑"/>
            </a:endParaRPr>
          </a:p>
        </p:txBody>
      </p:sp>
      <p:sp>
        <p:nvSpPr>
          <p:cNvPr id="19" name="矩形 18"/>
          <p:cNvSpPr/>
          <p:nvPr/>
        </p:nvSpPr>
        <p:spPr>
          <a:xfrm>
            <a:off x="11331216" y="400585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0" name="矩形 19"/>
          <p:cNvSpPr/>
          <p:nvPr/>
        </p:nvSpPr>
        <p:spPr>
          <a:xfrm>
            <a:off x="6269823" y="4581922"/>
            <a:ext cx="5153975"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加了</a:t>
            </a:r>
            <a:r>
              <a:rPr lang="en-US" altLang="zh-CN" sz="3200" b="1" kern="100" dirty="0" err="1" smtClean="0">
                <a:solidFill>
                  <a:srgbClr val="FF0000"/>
                </a:solidFill>
                <a:latin typeface="Times New Roman"/>
                <a:ea typeface="华文细黑"/>
              </a:rPr>
              <a:t>HCl</a:t>
            </a:r>
            <a:r>
              <a:rPr lang="zh-CN" altLang="en-US" sz="3200" b="1" kern="100" dirty="0" smtClean="0">
                <a:solidFill>
                  <a:srgbClr val="FF0000"/>
                </a:solidFill>
                <a:latin typeface="Times New Roman"/>
                <a:ea typeface="华文细黑"/>
              </a:rPr>
              <a:t>，无法说明含有</a:t>
            </a:r>
            <a:r>
              <a:rPr lang="en-US" altLang="zh-CN" sz="3200" b="1" kern="100" dirty="0" err="1" smtClean="0">
                <a:solidFill>
                  <a:srgbClr val="FF0000"/>
                </a:solidFill>
                <a:latin typeface="Times New Roman"/>
                <a:ea typeface="华文细黑"/>
              </a:rPr>
              <a:t>Cl</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21" name="矩形 20"/>
          <p:cNvSpPr/>
          <p:nvPr/>
        </p:nvSpPr>
        <p:spPr>
          <a:xfrm>
            <a:off x="9480144" y="525902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2" name="矩形 21"/>
          <p:cNvSpPr/>
          <p:nvPr/>
        </p:nvSpPr>
        <p:spPr>
          <a:xfrm>
            <a:off x="6239222" y="5878066"/>
            <a:ext cx="524534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说明</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与水反应，存在平衡</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9"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1976" y="-66060"/>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题组二　从平衡移动的角度分析氯水中的变</a:t>
            </a:r>
            <a:r>
              <a:rPr lang="zh-CN" altLang="zh-CN" sz="2800" b="1" dirty="0" smtClean="0">
                <a:solidFill>
                  <a:srgbClr val="0000FF"/>
                </a:solidFill>
                <a:latin typeface="黑体" pitchFamily="2" charset="-122"/>
                <a:ea typeface="黑体" pitchFamily="2" charset="-122"/>
              </a:rPr>
              <a:t>化</a:t>
            </a:r>
            <a:endParaRPr lang="en-US" altLang="zh-CN" sz="2800" b="1" dirty="0" smtClean="0">
              <a:solidFill>
                <a:srgbClr val="0000FF"/>
              </a:solidFill>
              <a:latin typeface="黑体" pitchFamily="2" charset="-122"/>
              <a:ea typeface="黑体" pitchFamily="2" charset="-122"/>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在新制饱和氯水中，若只改变某一条件，下列叙述正确的是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再通入少量氯气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减</a:t>
            </a:r>
            <a:r>
              <a:rPr lang="zh-CN" altLang="zh-CN" sz="2800" kern="100" dirty="0">
                <a:latin typeface="Times New Roman"/>
                <a:ea typeface="华文细黑"/>
                <a:cs typeface="Times New Roman"/>
              </a:rPr>
              <a:t>小</a:t>
            </a:r>
            <a:endParaRPr lang="zh-CN" altLang="zh-CN" sz="2800" kern="100" dirty="0">
              <a:latin typeface="宋体"/>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20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通入少量</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zh-CN" altLang="zh-CN" sz="2800" b="1" kern="100" dirty="0">
                <a:solidFill>
                  <a:srgbClr val="FF0000"/>
                </a:solidFill>
                <a:latin typeface="Times New Roman"/>
                <a:ea typeface="华文细黑"/>
                <a:cs typeface="Times New Roman"/>
              </a:rPr>
              <a:t>少量</a:t>
            </a:r>
            <a:r>
              <a:rPr lang="zh-CN" altLang="zh-CN" sz="2800" kern="100" dirty="0">
                <a:latin typeface="Times New Roman"/>
                <a:ea typeface="华文细黑"/>
                <a:cs typeface="Times New Roman"/>
              </a:rPr>
              <a:t>的碳酸钠粉末，</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光照过程中，有气泡冒出，溶液的导电性减</a:t>
            </a:r>
            <a:r>
              <a:rPr lang="zh-CN" altLang="zh-CN" sz="2800" kern="100" dirty="0" smtClean="0">
                <a:latin typeface="Times New Roman"/>
                <a:ea typeface="华文细黑"/>
                <a:cs typeface="Times New Roman"/>
              </a:rPr>
              <a:t>弱</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92459312"/>
              </p:ext>
            </p:extLst>
          </p:nvPr>
        </p:nvGraphicFramePr>
        <p:xfrm>
          <a:off x="3438059" y="1205186"/>
          <a:ext cx="1443038" cy="1257300"/>
        </p:xfrm>
        <a:graphic>
          <a:graphicData uri="http://schemas.openxmlformats.org/presentationml/2006/ole">
            <mc:AlternateContent xmlns:mc="http://schemas.openxmlformats.org/markup-compatibility/2006">
              <mc:Choice xmlns:v="urn:schemas-microsoft-com:vml" Requires="v">
                <p:oleObj spid="_x0000_s64616" name="文档" r:id="rId3" imgW="1442268" imgH="1257165" progId="Word.Document.12">
                  <p:embed/>
                </p:oleObj>
              </mc:Choice>
              <mc:Fallback>
                <p:oleObj name="文档" r:id="rId3" imgW="1442268" imgH="1257165" progId="Word.Document.12">
                  <p:embed/>
                  <p:pic>
                    <p:nvPicPr>
                      <p:cNvPr id="0" name=""/>
                      <p:cNvPicPr/>
                      <p:nvPr/>
                    </p:nvPicPr>
                    <p:blipFill>
                      <a:blip r:embed="rId4"/>
                      <a:stretch>
                        <a:fillRect/>
                      </a:stretch>
                    </p:blipFill>
                    <p:spPr>
                      <a:xfrm>
                        <a:off x="3438059" y="1205186"/>
                        <a:ext cx="1443038" cy="125730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5426560" y="1557586"/>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grpSp>
        <p:nvGrpSpPr>
          <p:cNvPr id="11" name="组合 10"/>
          <p:cNvGrpSpPr/>
          <p:nvPr/>
        </p:nvGrpSpPr>
        <p:grpSpPr>
          <a:xfrm>
            <a:off x="466156" y="2205658"/>
            <a:ext cx="5052986" cy="830997"/>
            <a:chOff x="3574926" y="712075"/>
            <a:chExt cx="5052986" cy="830997"/>
          </a:xfrm>
        </p:grpSpPr>
        <p:sp>
          <p:nvSpPr>
            <p:cNvPr id="12" name="矩形 11"/>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3" name="TextBox 12"/>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14" name="矩形 13"/>
          <p:cNvSpPr/>
          <p:nvPr/>
        </p:nvSpPr>
        <p:spPr>
          <a:xfrm>
            <a:off x="5578960" y="322713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508304" y="3861842"/>
            <a:ext cx="6378990" cy="584775"/>
          </a:xfrm>
          <a:prstGeom prst="rect">
            <a:avLst/>
          </a:prstGeom>
        </p:spPr>
        <p:txBody>
          <a:bodyPr wrap="none">
            <a:spAutoFit/>
          </a:bodyPr>
          <a:lstStyle/>
          <a:p>
            <a:r>
              <a:rPr lang="en-US" altLang="zh-CN" sz="3200" b="1" kern="100" dirty="0">
                <a:solidFill>
                  <a:srgbClr val="FF0000"/>
                </a:solidFill>
                <a:latin typeface="Times New Roman"/>
                <a:ea typeface="华文细黑"/>
                <a:cs typeface="Courier New"/>
              </a:rPr>
              <a:t>Cl</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O</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4</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2HCl</a:t>
            </a:r>
            <a:endParaRPr lang="zh-CN" altLang="en-US" sz="3200" b="1" dirty="0">
              <a:solidFill>
                <a:srgbClr val="FF0000"/>
              </a:solidFill>
            </a:endParaRPr>
          </a:p>
        </p:txBody>
      </p:sp>
      <p:grpSp>
        <p:nvGrpSpPr>
          <p:cNvPr id="17" name="组合 16"/>
          <p:cNvGrpSpPr/>
          <p:nvPr/>
        </p:nvGrpSpPr>
        <p:grpSpPr>
          <a:xfrm>
            <a:off x="190550" y="5047069"/>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8399462" y="4738132"/>
            <a:ext cx="466794" cy="707886"/>
          </a:xfrm>
          <a:prstGeom prst="rect">
            <a:avLst/>
          </a:prstGeom>
        </p:spPr>
        <p:txBody>
          <a:bodyPr wrap="none">
            <a:spAutoFit/>
          </a:bodyPr>
          <a:lstStyle/>
          <a:p>
            <a:r>
              <a:rPr lang="zh-CN" altLang="en-US" sz="4000" dirty="0">
                <a:solidFill>
                  <a:srgbClr val="FF0000"/>
                </a:solidFill>
              </a:rPr>
              <a:t>√</a:t>
            </a:r>
          </a:p>
        </p:txBody>
      </p:sp>
      <p:sp>
        <p:nvSpPr>
          <p:cNvPr id="21" name="矩形 20"/>
          <p:cNvSpPr/>
          <p:nvPr/>
        </p:nvSpPr>
        <p:spPr>
          <a:xfrm>
            <a:off x="5489365" y="5221283"/>
            <a:ext cx="6726521"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HClO</a:t>
            </a:r>
            <a:r>
              <a:rPr lang="zh-CN" altLang="en-US" sz="3200" b="1" kern="100" dirty="0" smtClean="0">
                <a:solidFill>
                  <a:srgbClr val="FF0000"/>
                </a:solidFill>
                <a:latin typeface="Times New Roman"/>
                <a:ea typeface="华文细黑"/>
                <a:cs typeface="Times New Roman"/>
              </a:rPr>
              <a:t>不能与</a:t>
            </a:r>
            <a:r>
              <a:rPr lang="en-US" altLang="zh-CN" sz="3200" b="1" kern="100" dirty="0" smtClean="0">
                <a:solidFill>
                  <a:srgbClr val="FF0000"/>
                </a:solidFill>
                <a:latin typeface="Times New Roman"/>
                <a:ea typeface="华文细黑"/>
                <a:cs typeface="Times New Roman"/>
              </a:rPr>
              <a:t>Na</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3</a:t>
            </a:r>
            <a:r>
              <a:rPr lang="zh-CN" altLang="en-US" sz="3200" b="1" kern="100" dirty="0" smtClean="0">
                <a:solidFill>
                  <a:srgbClr val="FF0000"/>
                </a:solidFill>
                <a:latin typeface="Times New Roman"/>
                <a:ea typeface="华文细黑"/>
                <a:cs typeface="Times New Roman"/>
              </a:rPr>
              <a:t>反应，平衡正移</a:t>
            </a:r>
            <a:endParaRPr lang="zh-CN" altLang="en-US" sz="3200" dirty="0"/>
          </a:p>
        </p:txBody>
      </p:sp>
      <p:graphicFrame>
        <p:nvGraphicFramePr>
          <p:cNvPr id="22" name="对象 21"/>
          <p:cNvGraphicFramePr>
            <a:graphicFrameLocks noChangeAspect="1"/>
          </p:cNvGraphicFramePr>
          <p:nvPr>
            <p:extLst>
              <p:ext uri="{D42A27DB-BD31-4B8C-83A1-F6EECF244321}">
                <p14:modId xmlns:p14="http://schemas.microsoft.com/office/powerpoint/2010/main" val="3905255621"/>
              </p:ext>
            </p:extLst>
          </p:nvPr>
        </p:nvGraphicFramePr>
        <p:xfrm>
          <a:off x="8111430" y="5840462"/>
          <a:ext cx="4160837" cy="901700"/>
        </p:xfrm>
        <a:graphic>
          <a:graphicData uri="http://schemas.openxmlformats.org/presentationml/2006/ole">
            <mc:AlternateContent xmlns:mc="http://schemas.openxmlformats.org/markup-compatibility/2006">
              <mc:Choice xmlns:v="urn:schemas-microsoft-com:vml" Requires="v">
                <p:oleObj spid="_x0000_s64617" name="文档" r:id="rId5" imgW="4147795" imgH="900292" progId="Word.Document.12">
                  <p:embed/>
                </p:oleObj>
              </mc:Choice>
              <mc:Fallback>
                <p:oleObj name="文档" r:id="rId5" imgW="4147795" imgH="900292" progId="Word.Document.12">
                  <p:embed/>
                  <p:pic>
                    <p:nvPicPr>
                      <p:cNvPr id="0" name="对象 4"/>
                      <p:cNvPicPr>
                        <a:picLocks noChangeAspect="1" noChangeArrowheads="1"/>
                      </p:cNvPicPr>
                      <p:nvPr/>
                    </p:nvPicPr>
                    <p:blipFill>
                      <a:blip r:embed="rId6"/>
                      <a:srcRect/>
                      <a:stretch>
                        <a:fillRect/>
                      </a:stretch>
                    </p:blipFill>
                    <p:spPr bwMode="auto">
                      <a:xfrm>
                        <a:off x="8111430" y="584046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363220"/>
            <a:ext cx="12071871" cy="572464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(2016-10-5)</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预习大本步步高 </a:t>
            </a:r>
            <a:r>
              <a:rPr lang="en-US" altLang="zh-CN" sz="4000" b="1" dirty="0" smtClean="0">
                <a:solidFill>
                  <a:schemeClr val="bg1"/>
                </a:solidFill>
                <a:latin typeface="+mj-ea"/>
                <a:ea typeface="+mj-ea"/>
              </a:rPr>
              <a:t>79-81</a:t>
            </a:r>
            <a:r>
              <a:rPr lang="zh-CN" altLang="en-US" sz="4000" b="1" dirty="0" smtClean="0">
                <a:solidFill>
                  <a:schemeClr val="bg1"/>
                </a:solidFill>
                <a:latin typeface="+mj-ea"/>
                <a:ea typeface="+mj-ea"/>
              </a:rPr>
              <a:t>页 氯及其化合物；</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补完国庆落下的作业“专题五 金属及其化合物”</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ea typeface="+mj-ea"/>
              </a:rPr>
              <a:t> </a:t>
            </a:r>
            <a:r>
              <a:rPr lang="en-US" altLang="zh-CN" sz="4000" b="1" dirty="0" smtClean="0">
                <a:solidFill>
                  <a:schemeClr val="bg1"/>
                </a:solidFill>
                <a:latin typeface="+mj-ea"/>
                <a:ea typeface="+mj-ea"/>
              </a:rPr>
              <a:t>                                </a:t>
            </a:r>
            <a:r>
              <a:rPr lang="zh-CN" altLang="en-US" sz="4000" b="1" dirty="0" smtClean="0">
                <a:solidFill>
                  <a:schemeClr val="bg1"/>
                </a:solidFill>
                <a:latin typeface="+mj-ea"/>
                <a:ea typeface="+mj-ea"/>
              </a:rPr>
              <a:t>“专题十四 无机化工流程”；</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摘抄试卷错题至精选本。</a:t>
            </a:r>
            <a:endParaRPr lang="en-US" altLang="zh-CN" sz="4000" b="1" dirty="0" smtClean="0">
              <a:solidFill>
                <a:schemeClr val="bg1"/>
              </a:solidFill>
              <a:latin typeface="+mj-ea"/>
              <a:ea typeface="+mj-ea"/>
            </a:endParaRPr>
          </a:p>
          <a:p>
            <a:pPr>
              <a:lnSpc>
                <a:spcPct val="150000"/>
              </a:lnSpc>
              <a:defRPr/>
            </a:pP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7656368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8762" y="542150"/>
            <a:ext cx="11163760"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饱和氯水与石灰石的反应是制取较浓的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溶液的方法之一。某同学运用这一方法，尝试制取</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溶液并进行了如下定性实验：</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在试管中加入过量的块状碳酸钙，再加入约</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饱和氯水，充分反应，有少量气泡产生，溶液的黄绿色褪去；</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过滤，将滤液滴在有色布条上，发现其漂白性更强；</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为了确定反应产物，将滤液分为三份，分别进行以下实验：</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第一份与石灰水混合，立即产生大量白色沉淀；</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第二份与稀盐酸混合，立刻产生大量气泡；</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第三份加热，看到溶液变浑浊且有大量无色气体产生。</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经检测，上述实验中产生的无色气体均为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cxnSp>
        <p:nvCxnSpPr>
          <p:cNvPr id="9" name="直接连接符 8"/>
          <p:cNvCxnSpPr/>
          <p:nvPr/>
        </p:nvCxnSpPr>
        <p:spPr>
          <a:xfrm>
            <a:off x="3113850" y="2421682"/>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039422" y="4221882"/>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cxnSp>
        <p:nvCxnSpPr>
          <p:cNvPr id="12" name="直接连接符 11"/>
          <p:cNvCxnSpPr/>
          <p:nvPr/>
        </p:nvCxnSpPr>
        <p:spPr>
          <a:xfrm>
            <a:off x="7059776" y="3613409"/>
            <a:ext cx="19241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33610" y="3011698"/>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313604" y="4797946"/>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sp>
        <p:nvSpPr>
          <p:cNvPr id="16" name="矩形 15"/>
          <p:cNvSpPr/>
          <p:nvPr/>
        </p:nvSpPr>
        <p:spPr>
          <a:xfrm>
            <a:off x="9185812" y="5382721"/>
            <a:ext cx="2986715"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分解</a:t>
            </a:r>
            <a:endParaRPr lang="zh-CN" altLang="en-US" sz="3200" dirty="0"/>
          </a:p>
        </p:txBody>
      </p:sp>
    </p:spTree>
    <p:extLst>
      <p:ext uri="{BB962C8B-B14F-4D97-AF65-F5344CB8AC3E}">
        <p14:creationId xmlns:p14="http://schemas.microsoft.com/office/powerpoint/2010/main" val="117178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483" y="-26590"/>
            <a:ext cx="12287895"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试解释可以在饱和氯水中加入石灰石制备</a:t>
            </a:r>
            <a:r>
              <a:rPr lang="en-US" altLang="zh-CN" sz="2800" kern="100" dirty="0" smtClean="0">
                <a:latin typeface="Times New Roman"/>
                <a:ea typeface="华文细黑"/>
                <a:cs typeface="Courier New"/>
              </a:rPr>
              <a:t>HClO</a:t>
            </a:r>
            <a:r>
              <a:rPr lang="zh-CN" altLang="zh-CN" sz="2800" kern="100" dirty="0" smtClean="0">
                <a:latin typeface="Times New Roman"/>
                <a:ea typeface="华文细黑"/>
                <a:cs typeface="Times New Roman"/>
              </a:rPr>
              <a:t>的原因：</a:t>
            </a:r>
            <a:r>
              <a:rPr lang="en-US" altLang="zh-CN" sz="2800" kern="100" dirty="0" smtClean="0">
                <a:latin typeface="Times New Roman"/>
                <a:ea typeface="华文细黑"/>
                <a:cs typeface="Courier New"/>
              </a:rPr>
              <a:t>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写出步骤</a:t>
            </a:r>
            <a:r>
              <a:rPr lang="en-US" altLang="zh-CN" sz="2800" kern="100" dirty="0" smtClean="0">
                <a:latin typeface="宋体"/>
                <a:ea typeface="华文细黑"/>
                <a:cs typeface="Times New Roman"/>
              </a:rPr>
              <a:t>③</a:t>
            </a:r>
            <a:r>
              <a:rPr lang="zh-CN" altLang="zh-CN" sz="2800" kern="100" dirty="0" smtClean="0">
                <a:latin typeface="Times New Roman"/>
                <a:ea typeface="华文细黑"/>
                <a:cs typeface="Times New Roman"/>
              </a:rPr>
              <a:t>中第一份及第二份滤液发生反应的离子方程式：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第一份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第二份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试根据所学知识推测，在</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的滤液中含有的溶质，除了溶解的极少量氯气外，还含有的其他溶质为</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写化学式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6534" y="549474"/>
            <a:ext cx="11747484" cy="1303177"/>
          </a:xfrm>
          <a:prstGeom prst="rect">
            <a:avLst/>
          </a:prstGeom>
        </p:spPr>
        <p:txBody>
          <a:bodyPr wrap="square">
            <a:spAutoFit/>
          </a:bodyPr>
          <a:lstStyle/>
          <a:p>
            <a:pPr algn="just">
              <a:lnSpc>
                <a:spcPct val="150000"/>
              </a:lnSpc>
            </a:pP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 </a:t>
            </a:r>
            <a:r>
              <a:rPr lang="zh-CN" altLang="en-US" sz="2800" b="1" dirty="0" smtClean="0">
                <a:solidFill>
                  <a:srgbClr val="FF0000"/>
                </a:solidFill>
              </a:rPr>
              <a:t>⇌ </a:t>
            </a:r>
            <a:r>
              <a:rPr lang="en-US" altLang="zh-CN" sz="2800" b="1" kern="100" dirty="0" smtClean="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HClO</a:t>
            </a:r>
            <a:r>
              <a:rPr lang="zh-CN" altLang="zh-CN" sz="2800" b="1" kern="100" dirty="0">
                <a:solidFill>
                  <a:srgbClr val="FF0000"/>
                </a:solidFill>
                <a:latin typeface="Times New Roman"/>
                <a:ea typeface="华文细黑"/>
                <a:cs typeface="Times New Roman"/>
              </a:rPr>
              <a:t>，加入</a:t>
            </a:r>
            <a:r>
              <a:rPr lang="en-US" altLang="zh-CN" sz="2800" b="1" kern="100" dirty="0">
                <a:solidFill>
                  <a:srgbClr val="FF0000"/>
                </a:solidFill>
                <a:latin typeface="Times New Roman"/>
                <a:ea typeface="华文细黑"/>
                <a:cs typeface="Courier New"/>
              </a:rPr>
              <a:t>CaCO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b="1" kern="100" dirty="0" smtClean="0">
                <a:solidFill>
                  <a:srgbClr val="FF0000"/>
                </a:solidFill>
                <a:latin typeface="Times New Roman"/>
                <a:ea typeface="华文细黑"/>
                <a:cs typeface="Courier New"/>
              </a:rPr>
              <a:t>2HCl</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CaCO</a:t>
            </a:r>
            <a:r>
              <a:rPr lang="en-US" altLang="zh-CN" sz="2800" b="1" kern="100" baseline="-25000" dirty="0" smtClean="0">
                <a:solidFill>
                  <a:srgbClr val="FF0000"/>
                </a:solidFill>
                <a:latin typeface="Times New Roman"/>
                <a:ea typeface="华文细黑"/>
                <a:cs typeface="Courier New"/>
              </a:rPr>
              <a:t>3 </a:t>
            </a:r>
            <a:r>
              <a:rPr lang="en-US" altLang="zh-CN" sz="2800" b="1" kern="100" spc="-80" dirty="0" smtClean="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CaCl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a:solidFill>
                  <a:srgbClr val="FF0000"/>
                </a:solidFill>
                <a:latin typeface="Times New Roman"/>
                <a:ea typeface="华文细黑"/>
                <a:cs typeface="Times New Roman"/>
              </a:rPr>
              <a:t>，使平衡右移，</a:t>
            </a:r>
            <a:r>
              <a:rPr lang="en-US" altLang="zh-CN" sz="2800" b="1" kern="100" dirty="0" err="1" smtClean="0">
                <a:solidFill>
                  <a:srgbClr val="FF0000"/>
                </a:solidFill>
                <a:latin typeface="Times New Roman"/>
                <a:ea typeface="华文细黑"/>
                <a:cs typeface="Courier New"/>
              </a:rPr>
              <a:t>HClO</a:t>
            </a:r>
            <a:r>
              <a:rPr lang="zh-CN" altLang="zh-CN" sz="2800" b="1" kern="100" dirty="0" smtClean="0">
                <a:solidFill>
                  <a:srgbClr val="FF0000"/>
                </a:solidFill>
                <a:latin typeface="Times New Roman"/>
                <a:ea typeface="华文细黑"/>
                <a:cs typeface="Times New Roman"/>
              </a:rPr>
              <a:t>的</a:t>
            </a:r>
            <a:r>
              <a:rPr lang="zh-CN" altLang="zh-CN" sz="2800" b="1" kern="100" dirty="0">
                <a:solidFill>
                  <a:srgbClr val="FF0000"/>
                </a:solidFill>
                <a:latin typeface="Times New Roman"/>
                <a:ea typeface="华文细黑"/>
                <a:cs typeface="Times New Roman"/>
              </a:rPr>
              <a:t>浓度</a:t>
            </a:r>
            <a:r>
              <a:rPr lang="zh-CN" altLang="zh-CN" sz="2800" b="1" kern="100" dirty="0" smtClean="0">
                <a:solidFill>
                  <a:srgbClr val="FF0000"/>
                </a:solidFill>
                <a:latin typeface="Times New Roman"/>
                <a:ea typeface="华文细黑"/>
                <a:cs typeface="Times New Roman"/>
              </a:rPr>
              <a:t>增大</a:t>
            </a:r>
            <a:endParaRPr lang="zh-CN" altLang="zh-CN" sz="1050" b="1" kern="100" dirty="0">
              <a:solidFill>
                <a:srgbClr val="FF0000"/>
              </a:solidFill>
              <a:latin typeface="宋体"/>
              <a:cs typeface="Courier New"/>
            </a:endParaRPr>
          </a:p>
        </p:txBody>
      </p:sp>
      <p:sp>
        <p:nvSpPr>
          <p:cNvPr id="10" name="矩形 9"/>
          <p:cNvSpPr/>
          <p:nvPr/>
        </p:nvSpPr>
        <p:spPr>
          <a:xfrm>
            <a:off x="9157671" y="34054"/>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由于饱和氯水</a:t>
            </a:r>
            <a:r>
              <a:rPr lang="zh-CN" altLang="zh-CN" sz="2800" b="1" kern="100" dirty="0" smtClean="0">
                <a:solidFill>
                  <a:srgbClr val="FF0000"/>
                </a:solidFill>
                <a:latin typeface="Times New Roman"/>
                <a:ea typeface="华文细黑"/>
                <a:cs typeface="Times New Roman"/>
              </a:rPr>
              <a:t>中</a:t>
            </a:r>
            <a:endParaRPr lang="zh-CN" altLang="en-US" sz="2800" b="1" dirty="0">
              <a:solidFill>
                <a:srgbClr val="FF0000"/>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108147326"/>
              </p:ext>
            </p:extLst>
          </p:nvPr>
        </p:nvGraphicFramePr>
        <p:xfrm>
          <a:off x="1625600" y="2641600"/>
          <a:ext cx="6778625" cy="1481138"/>
        </p:xfrm>
        <a:graphic>
          <a:graphicData uri="http://schemas.openxmlformats.org/presentationml/2006/ole">
            <mc:AlternateContent xmlns:mc="http://schemas.openxmlformats.org/markup-compatibility/2006">
              <mc:Choice xmlns:v="urn:schemas-microsoft-com:vml" Requires="v">
                <p:oleObj spid="_x0000_s131131" name="文档" r:id="rId3" imgW="6866094" imgH="1494307" progId="Word.Document.12">
                  <p:embed/>
                </p:oleObj>
              </mc:Choice>
              <mc:Fallback>
                <p:oleObj name="文档" r:id="rId3" imgW="6866094" imgH="1494307" progId="Word.Document.12">
                  <p:embed/>
                  <p:pic>
                    <p:nvPicPr>
                      <p:cNvPr id="0" name="对象 2"/>
                      <p:cNvPicPr>
                        <a:picLocks noChangeAspect="1" noChangeArrowheads="1"/>
                      </p:cNvPicPr>
                      <p:nvPr/>
                    </p:nvPicPr>
                    <p:blipFill>
                      <a:blip r:embed="rId4"/>
                      <a:srcRect/>
                      <a:stretch>
                        <a:fillRect/>
                      </a:stretch>
                    </p:blipFill>
                    <p:spPr bwMode="auto">
                      <a:xfrm>
                        <a:off x="1625600" y="2641600"/>
                        <a:ext cx="677862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82227983"/>
              </p:ext>
            </p:extLst>
          </p:nvPr>
        </p:nvGraphicFramePr>
        <p:xfrm>
          <a:off x="2413489" y="3317943"/>
          <a:ext cx="6677025" cy="1450975"/>
        </p:xfrm>
        <a:graphic>
          <a:graphicData uri="http://schemas.openxmlformats.org/presentationml/2006/ole">
            <mc:AlternateContent xmlns:mc="http://schemas.openxmlformats.org/markup-compatibility/2006">
              <mc:Choice xmlns:v="urn:schemas-microsoft-com:vml" Requires="v">
                <p:oleObj spid="_x0000_s131132" name="文档" r:id="rId5" imgW="6866094" imgH="1491431" progId="Word.Document.12">
                  <p:embed/>
                </p:oleObj>
              </mc:Choice>
              <mc:Fallback>
                <p:oleObj name="文档" r:id="rId5" imgW="6866094" imgH="1491431" progId="Word.Document.12">
                  <p:embed/>
                  <p:pic>
                    <p:nvPicPr>
                      <p:cNvPr id="0" name="对象 10"/>
                      <p:cNvPicPr>
                        <a:picLocks noChangeAspect="1" noChangeArrowheads="1"/>
                      </p:cNvPicPr>
                      <p:nvPr/>
                    </p:nvPicPr>
                    <p:blipFill>
                      <a:blip r:embed="rId6"/>
                      <a:srcRect/>
                      <a:stretch>
                        <a:fillRect/>
                      </a:stretch>
                    </p:blipFill>
                    <p:spPr bwMode="auto">
                      <a:xfrm>
                        <a:off x="2413489" y="3317943"/>
                        <a:ext cx="66770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4621972" y="4419322"/>
            <a:ext cx="456957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CaCl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Ca(HCO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HClO</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30616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750"/>
                                        <p:tgtEl>
                                          <p:spTgt spid="11"/>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750"/>
                                        <p:tgtEl>
                                          <p:spTgt spid="12"/>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8762" y="736470"/>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饱和氯水中存在</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的平衡体系，加入过量</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后，</a:t>
            </a:r>
            <a:r>
              <a:rPr lang="en-US" altLang="zh-CN" sz="2800" kern="100" dirty="0">
                <a:latin typeface="Times New Roman"/>
                <a:ea typeface="华文细黑"/>
                <a:cs typeface="Courier New"/>
              </a:rPr>
              <a:t>2CaCO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smtClean="0">
                <a:latin typeface="Times New Roman"/>
                <a:ea typeface="华文细黑"/>
                <a:cs typeface="Courier New"/>
              </a:rPr>
              <a:t>CaCl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浓度减小，平衡右移，</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浓度减小，溶液黄绿色褪去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HClO</a:t>
            </a:r>
            <a:r>
              <a:rPr lang="zh-CN" altLang="zh-CN" sz="2800" kern="100" dirty="0">
                <a:latin typeface="Times New Roman"/>
                <a:ea typeface="华文细黑"/>
                <a:cs typeface="Times New Roman"/>
              </a:rPr>
              <a:t>浓度增大，溶液漂白性增强</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于滤液中含有</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等成分，</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沉淀，与</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反应产生</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Ca(HCO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受热分解生成</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 name="矩形 2"/>
          <p:cNvSpPr/>
          <p:nvPr/>
        </p:nvSpPr>
        <p:spPr>
          <a:xfrm>
            <a:off x="5807174" y="765498"/>
            <a:ext cx="606256" cy="707886"/>
          </a:xfrm>
          <a:prstGeom prst="rect">
            <a:avLst/>
          </a:prstGeom>
        </p:spPr>
        <p:txBody>
          <a:bodyPr wrap="none">
            <a:spAutoFit/>
          </a:bodyPr>
          <a:lstStyle/>
          <a:p>
            <a:r>
              <a:rPr lang="zh-CN" altLang="en-US" sz="4000" b="1" dirty="0"/>
              <a:t>⇌</a:t>
            </a:r>
          </a:p>
        </p:txBody>
      </p:sp>
    </p:spTree>
    <p:extLst>
      <p:ext uri="{BB962C8B-B14F-4D97-AF65-F5344CB8AC3E}">
        <p14:creationId xmlns:p14="http://schemas.microsoft.com/office/powerpoint/2010/main" val="306164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454" y="693490"/>
            <a:ext cx="4093433" cy="397031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氯水性质的多重性</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新制氯水的多种成分决定了它具有多重性质，在不同的化学反应中，氯水中参与反应的微粒不同。</a:t>
            </a:r>
            <a:endParaRPr lang="zh-CN" altLang="zh-CN" sz="1050" kern="100" dirty="0">
              <a:effectLst/>
              <a:latin typeface="宋体"/>
              <a:cs typeface="Courier New"/>
            </a:endParaRPr>
          </a:p>
        </p:txBody>
      </p:sp>
      <p:pic>
        <p:nvPicPr>
          <p:cNvPr id="11298" name="Picture 34" descr="HX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624" y="722908"/>
            <a:ext cx="7700740" cy="603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smtClean="0">
                <a:solidFill>
                  <a:schemeClr val="bg1"/>
                </a:solidFill>
                <a:latin typeface="+mj-ea"/>
                <a:ea typeface="+mj-ea"/>
              </a:rPr>
              <a:t>练后反思  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341530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882" y="405458"/>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2.</a:t>
            </a:r>
            <a:r>
              <a:rPr lang="zh-CN" altLang="zh-CN" sz="2800" kern="100" dirty="0">
                <a:latin typeface="Times New Roman"/>
                <a:ea typeface="华文细黑"/>
                <a:cs typeface="Times New Roman"/>
              </a:rPr>
              <a:t>氯水中平衡移动的应用</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69923859"/>
              </p:ext>
            </p:extLst>
          </p:nvPr>
        </p:nvGraphicFramePr>
        <p:xfrm>
          <a:off x="529572" y="1269555"/>
          <a:ext cx="10945216" cy="4320479"/>
        </p:xfrm>
        <a:graphic>
          <a:graphicData uri="http://schemas.openxmlformats.org/drawingml/2006/table">
            <a:tbl>
              <a:tblPr/>
              <a:tblGrid>
                <a:gridCol w="2030430"/>
                <a:gridCol w="2206022"/>
                <a:gridCol w="1674830"/>
                <a:gridCol w="5033934"/>
              </a:tblGrid>
              <a:tr h="1440159">
                <a:tc>
                  <a:txBody>
                    <a:bodyPr/>
                    <a:lstStyle/>
                    <a:p>
                      <a:pPr algn="ctr">
                        <a:lnSpc>
                          <a:spcPct val="150000"/>
                        </a:lnSpc>
                        <a:spcAft>
                          <a:spcPts val="0"/>
                        </a:spcAft>
                      </a:pPr>
                      <a:r>
                        <a:rPr lang="zh-CN" sz="2800" kern="100" dirty="0">
                          <a:effectLst/>
                          <a:latin typeface="Times New Roman"/>
                          <a:ea typeface="华文细黑"/>
                          <a:cs typeface="Times New Roman"/>
                        </a:rPr>
                        <a:t>向氯水中</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加入的物质</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浓度变化</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平衡移</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动的方向</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应用</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可溶性</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氯化物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①</a:t>
                      </a:r>
                      <a:r>
                        <a:rPr lang="zh-CN" sz="2800" kern="100" dirty="0">
                          <a:effectLst/>
                          <a:latin typeface="Times New Roman"/>
                          <a:ea typeface="华文细黑"/>
                          <a:cs typeface="Times New Roman"/>
                        </a:rPr>
                        <a:t>用饱和食盐水除</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HCl</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Times New Roman"/>
                        </a:rPr>
                        <a:t>②</a:t>
                      </a:r>
                      <a:r>
                        <a:rPr lang="zh-CN" sz="2800" kern="100" dirty="0">
                          <a:effectLst/>
                          <a:latin typeface="Times New Roman"/>
                          <a:ea typeface="华文细黑"/>
                          <a:cs typeface="Times New Roman"/>
                        </a:rPr>
                        <a:t>用排饱和食盐水法收集</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盐酸</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和</a:t>
                      </a:r>
                      <a:endParaRPr lang="zh-CN" sz="1050" kern="100" dirty="0">
                        <a:effectLst/>
                        <a:latin typeface="宋体"/>
                        <a:cs typeface="Courier New"/>
                      </a:endParaRPr>
                    </a:p>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次氯酸盐与浓盐酸反应制</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317465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757252684"/>
              </p:ext>
            </p:extLst>
          </p:nvPr>
        </p:nvGraphicFramePr>
        <p:xfrm>
          <a:off x="1054646" y="909514"/>
          <a:ext cx="10048145" cy="4536502"/>
        </p:xfrm>
        <a:graphic>
          <a:graphicData uri="http://schemas.openxmlformats.org/drawingml/2006/table">
            <a:tbl>
              <a:tblPr/>
              <a:tblGrid>
                <a:gridCol w="2002377"/>
                <a:gridCol w="2147774"/>
                <a:gridCol w="1711576"/>
                <a:gridCol w="4186418"/>
              </a:tblGrid>
              <a:tr h="1360951">
                <a:tc>
                  <a:txBody>
                    <a:bodyPr/>
                    <a:lstStyle/>
                    <a:p>
                      <a:pPr algn="ctr">
                        <a:lnSpc>
                          <a:spcPct val="150000"/>
                        </a:lnSpc>
                        <a:spcAft>
                          <a:spcPts val="0"/>
                        </a:spcAft>
                      </a:pPr>
                      <a:r>
                        <a:rPr lang="en-US" sz="2800" kern="100" dirty="0" err="1">
                          <a:effectLst/>
                          <a:latin typeface="Times New Roman"/>
                          <a:ea typeface="华文细黑"/>
                          <a:cs typeface="Courier New"/>
                        </a:rPr>
                        <a:t>NaOH</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用</a:t>
                      </a:r>
                      <a:r>
                        <a:rPr lang="en-US" sz="2800" kern="100" dirty="0">
                          <a:effectLst/>
                          <a:latin typeface="Times New Roman"/>
                          <a:ea typeface="华文细黑"/>
                          <a:cs typeface="Courier New"/>
                        </a:rPr>
                        <a:t>NaOH</a:t>
                      </a:r>
                      <a:r>
                        <a:rPr lang="zh-CN" sz="2800" kern="100" dirty="0">
                          <a:effectLst/>
                          <a:latin typeface="Times New Roman"/>
                          <a:ea typeface="华文细黑"/>
                          <a:cs typeface="Times New Roman"/>
                        </a:rPr>
                        <a:t>溶液吸收多余</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a:effectLst/>
                          <a:latin typeface="Times New Roman"/>
                          <a:ea typeface="华文细黑"/>
                          <a:cs typeface="Courier New"/>
                        </a:rPr>
                        <a:t>Ca(OH)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制漂白粉</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dirty="0">
                          <a:effectLst/>
                          <a:latin typeface="Times New Roman"/>
                          <a:ea typeface="华文细黑"/>
                          <a:cs typeface="Courier New"/>
                        </a:rPr>
                        <a:t>CaCO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制高浓度的</a:t>
                      </a:r>
                      <a:r>
                        <a:rPr lang="en-US" sz="2800" kern="100" dirty="0">
                          <a:effectLst/>
                          <a:latin typeface="Times New Roman"/>
                          <a:ea typeface="华文细黑"/>
                          <a:cs typeface="Courier New"/>
                        </a:rPr>
                        <a:t>HClO</a:t>
                      </a:r>
                      <a:r>
                        <a:rPr lang="zh-CN" sz="2800" kern="100" dirty="0">
                          <a:effectLst/>
                          <a:latin typeface="Times New Roman"/>
                          <a:ea typeface="华文细黑"/>
                          <a:cs typeface="Times New Roman"/>
                        </a:rPr>
                        <a:t>溶液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0951">
                <a:tc>
                  <a:txBody>
                    <a:bodyPr/>
                    <a:lstStyle/>
                    <a:p>
                      <a:pPr algn="ctr">
                        <a:lnSpc>
                          <a:spcPct val="150000"/>
                        </a:lnSpc>
                        <a:spcAft>
                          <a:spcPts val="0"/>
                        </a:spcAft>
                      </a:pPr>
                      <a:r>
                        <a:rPr lang="zh-CN" sz="2800" kern="100">
                          <a:effectLst/>
                          <a:latin typeface="Times New Roman"/>
                          <a:ea typeface="华文细黑"/>
                          <a:cs typeface="Times New Roman"/>
                        </a:rPr>
                        <a:t>光照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HClO</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氯水避光保存或现用现配</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618" y="2526923"/>
            <a:ext cx="10187404" cy="1190903"/>
          </a:xfrm>
          <a:prstGeom prst="rect">
            <a:avLst/>
          </a:prstGeom>
        </p:spPr>
        <p:txBody>
          <a:bodyPr wrap="none">
            <a:spAutoFit/>
          </a:bodyPr>
          <a:lstStyle/>
          <a:p>
            <a:pPr>
              <a:lnSpc>
                <a:spcPct val="120000"/>
              </a:lnSpc>
              <a:defRPr/>
            </a:pPr>
            <a:r>
              <a:rPr lang="zh-CN" altLang="zh-CN" sz="6500" b="1" dirty="0">
                <a:solidFill>
                  <a:schemeClr val="bg1"/>
                </a:solidFill>
                <a:latin typeface="+mj-ea"/>
                <a:ea typeface="+mj-ea"/>
              </a:rPr>
              <a:t>考点二　氯气的实验室制法</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18711366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94408" y="708004"/>
            <a:ext cx="11388152"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氯气是一种性质活泼的气体，以氯气的实验室制备、性质实验为素材的实验题目在高考实验类试题中占有很重要的位置，复习中应高度重视。</a:t>
            </a:r>
            <a:endParaRPr lang="zh-CN" altLang="zh-CN" sz="1050" kern="100" dirty="0">
              <a:effectLst/>
              <a:latin typeface="宋体"/>
              <a:cs typeface="Courier New"/>
            </a:endParaRPr>
          </a:p>
        </p:txBody>
      </p:sp>
      <p:pic>
        <p:nvPicPr>
          <p:cNvPr id="18464" name="Picture 32" descr="75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371" y="2093890"/>
            <a:ext cx="7610753" cy="44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75126" y="2088064"/>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但凡涉及气体制备：气体的发生装置</a:t>
            </a:r>
            <a:endParaRPr lang="zh-CN" altLang="en-US" sz="2800" b="1" dirty="0">
              <a:solidFill>
                <a:srgbClr val="FF0000"/>
              </a:solidFill>
            </a:endParaRPr>
          </a:p>
        </p:txBody>
      </p:sp>
      <p:sp>
        <p:nvSpPr>
          <p:cNvPr id="5" name="矩形 4"/>
          <p:cNvSpPr/>
          <p:nvPr/>
        </p:nvSpPr>
        <p:spPr>
          <a:xfrm>
            <a:off x="5375126" y="2690550"/>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还要有气体的除杂、干燥、尾气处理</a:t>
            </a:r>
            <a:endParaRPr lang="zh-CN" altLang="en-US" sz="2800" b="1" dirty="0">
              <a:solidFill>
                <a:srgbClr val="FF0000"/>
              </a:solidFill>
            </a:endParaRP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822" y="117426"/>
            <a:ext cx="7111976" cy="65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0627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98"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821" y="1294640"/>
            <a:ext cx="9384865" cy="415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111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837506"/>
            <a:ext cx="11789139" cy="1384995"/>
          </a:xfrm>
          <a:prstGeom prst="rect">
            <a:avLst/>
          </a:prstGeom>
        </p:spPr>
        <p:txBody>
          <a:bodyPr wrap="square">
            <a:spAutoFit/>
          </a:bodyPr>
          <a:lstStyle/>
          <a:p>
            <a:pPr>
              <a:lnSpc>
                <a:spcPct val="150000"/>
              </a:lnSpc>
            </a:pPr>
            <a:r>
              <a:rPr lang="en-US" altLang="zh-CN" sz="2800" dirty="0" smtClean="0"/>
              <a:t>1.</a:t>
            </a:r>
            <a:r>
              <a:rPr lang="zh-CN" altLang="en-US" sz="2800" dirty="0" smtClean="0"/>
              <a:t>国庆</a:t>
            </a:r>
            <a:r>
              <a:rPr lang="zh-CN" altLang="en-US" sz="2800" dirty="0"/>
              <a:t>期间小客车上高速免费，温馨提醒：上高速前请自带夜壶、姨妈巾、饮用水、方便面、棉被、棋牌、移动电源，眼罩等必需品。</a:t>
            </a:r>
          </a:p>
        </p:txBody>
      </p:sp>
      <p:sp>
        <p:nvSpPr>
          <p:cNvPr id="2" name="矩形 1"/>
          <p:cNvSpPr/>
          <p:nvPr/>
        </p:nvSpPr>
        <p:spPr>
          <a:xfrm>
            <a:off x="3718942" y="200272"/>
            <a:ext cx="5472608" cy="646331"/>
          </a:xfrm>
          <a:prstGeom prst="rect">
            <a:avLst/>
          </a:prstGeom>
        </p:spPr>
        <p:txBody>
          <a:bodyPr wrap="square">
            <a:spAutoFit/>
          </a:bodyPr>
          <a:lstStyle/>
          <a:p>
            <a:r>
              <a:rPr lang="zh-CN" altLang="en-US" sz="3600" b="1" dirty="0">
                <a:solidFill>
                  <a:srgbClr val="0000FF"/>
                </a:solidFill>
              </a:rPr>
              <a:t>聊聊</a:t>
            </a:r>
            <a:r>
              <a:rPr lang="zh-CN" altLang="en-US" sz="3600" b="1" dirty="0" smtClean="0">
                <a:solidFill>
                  <a:srgbClr val="0000FF"/>
                </a:solidFill>
              </a:rPr>
              <a:t>国庆长假的那些段子</a:t>
            </a:r>
            <a:endParaRPr lang="zh-CN" altLang="en-US" sz="3600" dirty="0">
              <a:solidFill>
                <a:srgbClr val="0000FF"/>
              </a:solidFill>
            </a:endParaRPr>
          </a:p>
        </p:txBody>
      </p:sp>
      <p:sp>
        <p:nvSpPr>
          <p:cNvPr id="6" name="矩形 5"/>
          <p:cNvSpPr/>
          <p:nvPr/>
        </p:nvSpPr>
        <p:spPr>
          <a:xfrm>
            <a:off x="190550" y="2128476"/>
            <a:ext cx="11936965" cy="1301318"/>
          </a:xfrm>
          <a:prstGeom prst="rect">
            <a:avLst/>
          </a:prstGeom>
        </p:spPr>
        <p:txBody>
          <a:bodyPr wrap="square">
            <a:spAutoFit/>
          </a:bodyPr>
          <a:lstStyle/>
          <a:p>
            <a:pPr>
              <a:lnSpc>
                <a:spcPct val="150000"/>
              </a:lnSpc>
            </a:pPr>
            <a:r>
              <a:rPr lang="en-US" altLang="zh-CN" sz="2800" dirty="0" smtClean="0"/>
              <a:t>2.</a:t>
            </a:r>
            <a:r>
              <a:rPr lang="zh-CN" altLang="en-US" sz="2800" dirty="0" smtClean="0"/>
              <a:t>“</a:t>
            </a:r>
            <a:r>
              <a:rPr lang="zh-CN" altLang="en-US" sz="2800" dirty="0"/>
              <a:t>妈，今年国庆单位放假</a:t>
            </a:r>
            <a:r>
              <a:rPr lang="en-US" altLang="zh-CN" sz="2800" dirty="0"/>
              <a:t>7</a:t>
            </a:r>
            <a:r>
              <a:rPr lang="zh-CN" altLang="en-US" sz="2800" dirty="0"/>
              <a:t>天，我可以回家里了。” </a:t>
            </a:r>
            <a:endParaRPr lang="en-US" altLang="zh-CN" sz="2800" dirty="0" smtClean="0"/>
          </a:p>
          <a:p>
            <a:pPr>
              <a:lnSpc>
                <a:spcPct val="150000"/>
              </a:lnSpc>
            </a:pPr>
            <a:r>
              <a:rPr lang="zh-CN" altLang="en-US" sz="2800" dirty="0" smtClean="0"/>
              <a:t>真的</a:t>
            </a:r>
            <a:r>
              <a:rPr lang="zh-CN" altLang="en-US" sz="2800" dirty="0"/>
              <a:t>啊？太好了，我正愁和你爸去国外旅行没人看家呢。”</a:t>
            </a:r>
          </a:p>
        </p:txBody>
      </p:sp>
      <p:sp>
        <p:nvSpPr>
          <p:cNvPr id="7" name="矩形 6"/>
          <p:cNvSpPr/>
          <p:nvPr/>
        </p:nvSpPr>
        <p:spPr>
          <a:xfrm>
            <a:off x="206913" y="4864780"/>
            <a:ext cx="12008973" cy="1384995"/>
          </a:xfrm>
          <a:prstGeom prst="rect">
            <a:avLst/>
          </a:prstGeom>
        </p:spPr>
        <p:txBody>
          <a:bodyPr wrap="square">
            <a:spAutoFit/>
          </a:bodyPr>
          <a:lstStyle/>
          <a:p>
            <a:pPr>
              <a:lnSpc>
                <a:spcPct val="150000"/>
              </a:lnSpc>
            </a:pPr>
            <a:r>
              <a:rPr lang="en-US" altLang="zh-CN" sz="2800" dirty="0" smtClean="0"/>
              <a:t>4.</a:t>
            </a:r>
            <a:r>
              <a:rPr lang="zh-CN" altLang="en-US" sz="2800" dirty="0" smtClean="0"/>
              <a:t>最近</a:t>
            </a:r>
            <a:r>
              <a:rPr lang="zh-CN" altLang="en-US" sz="2800" dirty="0"/>
              <a:t>有着抑制不住的爱国情绪：七天根本不足以表达我对祖国母亲的爱，也希望祖国母亲过完这次生日后，再过一次农历的。请对照自查！</a:t>
            </a:r>
          </a:p>
        </p:txBody>
      </p:sp>
      <p:sp>
        <p:nvSpPr>
          <p:cNvPr id="8" name="矩形 7"/>
          <p:cNvSpPr/>
          <p:nvPr/>
        </p:nvSpPr>
        <p:spPr>
          <a:xfrm>
            <a:off x="262558" y="6218942"/>
            <a:ext cx="7992888" cy="523220"/>
          </a:xfrm>
          <a:prstGeom prst="rect">
            <a:avLst/>
          </a:prstGeom>
        </p:spPr>
        <p:txBody>
          <a:bodyPr wrap="square">
            <a:spAutoFit/>
          </a:bodyPr>
          <a:lstStyle/>
          <a:p>
            <a:r>
              <a:rPr lang="en-US" altLang="zh-CN" sz="2800" dirty="0" smtClean="0"/>
              <a:t>5.</a:t>
            </a:r>
            <a:r>
              <a:rPr lang="zh-CN" altLang="en-US" sz="2800" dirty="0" smtClean="0"/>
              <a:t>“</a:t>
            </a:r>
            <a:r>
              <a:rPr lang="zh-CN" altLang="en-US" sz="2800" dirty="0"/>
              <a:t>国庆节准备去哪里看风景？”  “朋友圈。”</a:t>
            </a:r>
          </a:p>
        </p:txBody>
      </p:sp>
      <p:sp>
        <p:nvSpPr>
          <p:cNvPr id="9" name="矩形 8"/>
          <p:cNvSpPr/>
          <p:nvPr/>
        </p:nvSpPr>
        <p:spPr>
          <a:xfrm>
            <a:off x="190550" y="3501802"/>
            <a:ext cx="11864957" cy="1301318"/>
          </a:xfrm>
          <a:prstGeom prst="rect">
            <a:avLst/>
          </a:prstGeom>
        </p:spPr>
        <p:txBody>
          <a:bodyPr wrap="square">
            <a:spAutoFit/>
          </a:bodyPr>
          <a:lstStyle/>
          <a:p>
            <a:pPr>
              <a:lnSpc>
                <a:spcPct val="150000"/>
              </a:lnSpc>
            </a:pPr>
            <a:r>
              <a:rPr lang="en-US" altLang="zh-CN" sz="2800" dirty="0" smtClean="0"/>
              <a:t>3.A</a:t>
            </a:r>
            <a:r>
              <a:rPr lang="zh-CN" altLang="en-US" sz="2800" dirty="0"/>
              <a:t>：“你国庆都去那里玩了？” </a:t>
            </a:r>
            <a:r>
              <a:rPr lang="en-US" altLang="zh-CN" sz="2800" dirty="0"/>
              <a:t>B</a:t>
            </a:r>
            <a:r>
              <a:rPr lang="zh-CN" altLang="en-US" sz="2800" dirty="0"/>
              <a:t>：“我国庆去了很多地方，卧室、客厅、厨房、厕所。。。嗯。。。对了，买泡面的时候我还下楼去了趟超市呢！”</a:t>
            </a:r>
          </a:p>
        </p:txBody>
      </p:sp>
    </p:spTree>
    <p:extLst>
      <p:ext uri="{BB962C8B-B14F-4D97-AF65-F5344CB8AC3E}">
        <p14:creationId xmlns:p14="http://schemas.microsoft.com/office/powerpoint/2010/main" val="42248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765498"/>
            <a:ext cx="11232086" cy="130317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氯气制备原理、装置的考查</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某化学小组用如图所示装置制取氯气。下列说法正确的是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68610" name="Picture 2" descr="HX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4" y="2637706"/>
            <a:ext cx="4420618" cy="3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439022" y="2166768"/>
            <a:ext cx="7779863"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该装置图中至少存在三处明显错误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该实验中收集氯气的方法不正确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如果需要得到干燥纯净的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，只需在气体发生装置和收集装置之</a:t>
            </a:r>
            <a:r>
              <a:rPr lang="zh-CN" altLang="zh-CN" sz="2800" kern="100" dirty="0" smtClean="0">
                <a:latin typeface="Times New Roman"/>
                <a:ea typeface="华文细黑"/>
                <a:cs typeface="Times New Roman"/>
              </a:rPr>
              <a:t>间</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连</a:t>
            </a:r>
            <a:r>
              <a:rPr lang="zh-CN" altLang="zh-CN" sz="2800" kern="100" dirty="0">
                <a:latin typeface="Times New Roman"/>
                <a:ea typeface="华文细黑"/>
                <a:cs typeface="Times New Roman"/>
              </a:rPr>
              <a:t>接一个装有浓硫酸的洗气瓶即可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2 mol HCl</a:t>
            </a:r>
            <a:r>
              <a:rPr lang="zh-CN" altLang="zh-CN" sz="2800" kern="100" dirty="0">
                <a:latin typeface="Times New Roman"/>
                <a:ea typeface="华文细黑"/>
                <a:cs typeface="Times New Roman"/>
              </a:rPr>
              <a:t>的某浓盐酸与足量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混合，在一定条件下反应</a:t>
            </a:r>
            <a:r>
              <a:rPr lang="zh-CN" altLang="zh-CN" sz="2800" kern="100" dirty="0" smtClean="0">
                <a:latin typeface="Times New Roman"/>
                <a:ea typeface="华文细黑"/>
                <a:cs typeface="Times New Roman"/>
              </a:rPr>
              <a:t>，转移</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电子</a:t>
            </a:r>
            <a:endParaRPr lang="en-US" altLang="zh-CN" sz="2800" kern="100" dirty="0" smtClean="0">
              <a:latin typeface="Times New Roman"/>
              <a:ea typeface="华文细黑"/>
              <a:cs typeface="Times New Roman"/>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8038" y="544836"/>
            <a:ext cx="10989776" cy="6295545"/>
          </a:xfrm>
          <a:prstGeom prst="rect">
            <a:avLst/>
          </a:prstGeom>
        </p:spPr>
        <p:txBody>
          <a:bodyPr wrap="square" lIns="121898" tIns="60948" rIns="121898" bIns="60948">
            <a:spAutoFit/>
          </a:bodyPr>
          <a:lstStyle/>
          <a:p>
            <a:pPr algn="just">
              <a:lnSpc>
                <a:spcPct val="145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smtClean="0">
                <a:solidFill>
                  <a:srgbClr val="00B0F0"/>
                </a:solidFill>
                <a:latin typeface="Times New Roman"/>
                <a:ea typeface="微软雅黑"/>
                <a:cs typeface="Times New Roman"/>
              </a:rPr>
              <a:t>　</a:t>
            </a:r>
            <a:r>
              <a:rPr lang="en-US" altLang="zh-CN" sz="2800" kern="100" dirty="0" smtClean="0">
                <a:latin typeface="Times New Roman"/>
                <a:ea typeface="华文细黑"/>
                <a:cs typeface="Courier New"/>
              </a:rPr>
              <a:t>A</a:t>
            </a:r>
            <a:r>
              <a:rPr lang="zh-CN" altLang="zh-CN" sz="2800" kern="100" dirty="0" smtClean="0">
                <a:latin typeface="Times New Roman"/>
                <a:ea typeface="华文细黑"/>
                <a:cs typeface="Times New Roman"/>
              </a:rPr>
              <a:t>项，该装置的错误有：没有用酒精灯加热，</a:t>
            </a:r>
            <a:r>
              <a:rPr lang="en-US" altLang="zh-CN" sz="2800" kern="100" dirty="0" smtClean="0">
                <a:latin typeface="Times New Roman"/>
                <a:ea typeface="华文细黑"/>
                <a:cs typeface="Courier New"/>
              </a:rPr>
              <a:t>MnO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不与浓盐酸发生反应，从而得不到</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；装置中没有用分液漏斗而采用长颈漏斗导致气体外逸和</a:t>
            </a:r>
            <a:r>
              <a:rPr lang="en-US" altLang="zh-CN" sz="2800" kern="100" dirty="0" smtClean="0">
                <a:latin typeface="Times New Roman"/>
                <a:ea typeface="华文细黑"/>
                <a:cs typeface="Courier New"/>
              </a:rPr>
              <a:t>HCl</a:t>
            </a:r>
            <a:r>
              <a:rPr lang="zh-CN" altLang="zh-CN" sz="2800" kern="100" dirty="0" smtClean="0">
                <a:latin typeface="Times New Roman"/>
                <a:ea typeface="华文细黑"/>
                <a:cs typeface="Times New Roman"/>
              </a:rPr>
              <a:t>的挥发；没有进行尾气处理；</a:t>
            </a:r>
            <a:endParaRPr lang="zh-CN" altLang="zh-CN" sz="2800" kern="100" dirty="0" smtClean="0">
              <a:latin typeface="宋体"/>
              <a:cs typeface="Courier New"/>
            </a:endParaRPr>
          </a:p>
          <a:p>
            <a:pPr algn="just">
              <a:lnSpc>
                <a:spcPct val="145000"/>
              </a:lnSpc>
              <a:spcAft>
                <a:spcPts val="0"/>
              </a:spcAft>
            </a:pPr>
            <a:r>
              <a:rPr lang="en-US" altLang="zh-CN" sz="2800" kern="100" dirty="0" smtClean="0">
                <a:latin typeface="Times New Roman"/>
                <a:ea typeface="华文细黑"/>
                <a:cs typeface="Courier New"/>
              </a:rPr>
              <a:t>B</a:t>
            </a:r>
            <a:r>
              <a:rPr lang="zh-CN" altLang="zh-CN" sz="2800" kern="100" dirty="0" smtClean="0">
                <a:latin typeface="Times New Roman"/>
                <a:ea typeface="华文细黑"/>
                <a:cs typeface="Times New Roman"/>
              </a:rPr>
              <a:t>项，</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的密度比空气大，该收集方法正确；</a:t>
            </a:r>
            <a:endParaRPr lang="en-US" altLang="zh-CN" sz="2800" kern="100" dirty="0" smtClean="0">
              <a:latin typeface="Times New Roman"/>
              <a:ea typeface="华文细黑"/>
              <a:cs typeface="Times New Roman"/>
            </a:endParaRPr>
          </a:p>
          <a:p>
            <a:pPr lvl="0" algn="just">
              <a:lnSpc>
                <a:spcPct val="145000"/>
              </a:lnSpc>
            </a:pP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项，要得到干燥纯净的</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，首先应将气体通过饱和食盐水除去</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，再通过浓硫酸除去水蒸气；</a:t>
            </a:r>
            <a:endParaRPr lang="zh-CN" altLang="zh-CN" sz="1050" kern="100" dirty="0">
              <a:solidFill>
                <a:prstClr val="black"/>
              </a:solidFill>
              <a:latin typeface="宋体"/>
              <a:cs typeface="Courier New"/>
            </a:endParaRPr>
          </a:p>
          <a:p>
            <a:pPr lvl="0" algn="just">
              <a:lnSpc>
                <a:spcPct val="145000"/>
              </a:lnSpc>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项，根据反应：</a:t>
            </a:r>
            <a:r>
              <a:rPr lang="en-US" altLang="zh-CN" sz="2800" kern="100" dirty="0">
                <a:solidFill>
                  <a:prstClr val="black"/>
                </a:solidFill>
                <a:latin typeface="Times New Roman"/>
                <a:ea typeface="华文细黑"/>
                <a:cs typeface="Courier New"/>
              </a:rPr>
              <a:t>MnO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4HCl(</a:t>
            </a:r>
            <a:r>
              <a:rPr lang="zh-CN" altLang="zh-CN" sz="2800" kern="100" dirty="0">
                <a:solidFill>
                  <a:prstClr val="black"/>
                </a:solidFill>
                <a:latin typeface="Times New Roman"/>
                <a:ea typeface="华文细黑"/>
                <a:cs typeface="Times New Roman"/>
              </a:rPr>
              <a:t>浓</a:t>
            </a:r>
            <a:r>
              <a:rPr lang="en-US" altLang="zh-CN" sz="2800" kern="100" dirty="0">
                <a:solidFill>
                  <a:prstClr val="black"/>
                </a:solidFill>
                <a:latin typeface="Times New Roman"/>
                <a:ea typeface="华文细黑"/>
                <a:cs typeface="Courier New"/>
              </a:rPr>
              <a:t>)         MnCl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，盐酸浓度变稀后便不再反应，使产生的</a:t>
            </a:r>
            <a:r>
              <a:rPr lang="en-US" altLang="zh-CN" sz="2800" kern="100" dirty="0">
                <a:solidFill>
                  <a:prstClr val="black"/>
                </a:solidFill>
                <a:latin typeface="Times New Roman"/>
                <a:ea typeface="华文细黑"/>
                <a:cs typeface="Courier New"/>
              </a:rPr>
              <a:t>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的物质的量小于</a:t>
            </a:r>
            <a:r>
              <a:rPr lang="en-US" altLang="zh-CN" sz="2800" kern="100" dirty="0">
                <a:solidFill>
                  <a:prstClr val="black"/>
                </a:solidFill>
                <a:latin typeface="Times New Roman"/>
                <a:ea typeface="华文细黑"/>
                <a:cs typeface="Courier New"/>
              </a:rPr>
              <a:t>0.5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，转移的电子小于</a:t>
            </a:r>
            <a:r>
              <a:rPr lang="en-US" altLang="zh-CN" sz="2800" kern="100" dirty="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a:p>
            <a:pPr lvl="0" algn="just">
              <a:lnSpc>
                <a:spcPct val="145000"/>
              </a:lnSpc>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A</a:t>
            </a:r>
            <a:endParaRPr lang="zh-CN" altLang="zh-CN" sz="1050" kern="100" dirty="0">
              <a:solidFill>
                <a:prstClr val="black"/>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7395864"/>
              </p:ext>
            </p:extLst>
          </p:nvPr>
        </p:nvGraphicFramePr>
        <p:xfrm>
          <a:off x="6080578" y="4150370"/>
          <a:ext cx="1238250" cy="863600"/>
        </p:xfrm>
        <a:graphic>
          <a:graphicData uri="http://schemas.openxmlformats.org/presentationml/2006/ole">
            <mc:AlternateContent xmlns:mc="http://schemas.openxmlformats.org/markup-compatibility/2006">
              <mc:Choice xmlns:v="urn:schemas-microsoft-com:vml" Requires="v">
                <p:oleObj spid="_x0000_s129080" name="文档" r:id="rId3" imgW="1238852" imgH="863311" progId="Word.Document.12">
                  <p:embed/>
                </p:oleObj>
              </mc:Choice>
              <mc:Fallback>
                <p:oleObj name="文档" r:id="rId3" imgW="1238852" imgH="863311" progId="Word.Document.12">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578" y="4150370"/>
                        <a:ext cx="12382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1">
            <a:hlinkClick r:id="rId5"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545812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linds(horizontal)">
                                      <p:cBhvr>
                                        <p:cTn id="26"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70855"/>
            <a:ext cx="10943790"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实验室用下列两种方法制氯气：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用含</a:t>
            </a:r>
            <a:r>
              <a:rPr lang="en-US" altLang="zh-CN" sz="2800" kern="100" dirty="0">
                <a:latin typeface="Times New Roman"/>
                <a:ea typeface="华文细黑"/>
                <a:cs typeface="Courier New"/>
              </a:rPr>
              <a:t>HCl 146 g</a:t>
            </a:r>
            <a:r>
              <a:rPr lang="zh-CN" altLang="zh-CN" sz="2800" kern="100" dirty="0">
                <a:latin typeface="Times New Roman"/>
                <a:ea typeface="华文细黑"/>
                <a:cs typeface="Times New Roman"/>
              </a:rPr>
              <a:t>的浓盐酸与足量的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与足量浓盐酸反应。所得的氯气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多</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一样多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无法比</a:t>
            </a:r>
            <a:r>
              <a:rPr lang="zh-CN" altLang="zh-CN" sz="2800" kern="100" dirty="0" smtClean="0">
                <a:latin typeface="Times New Roman"/>
                <a:ea typeface="华文细黑"/>
                <a:cs typeface="Times New Roman"/>
              </a:rPr>
              <a:t>较</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146 g HCl</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4 mol,87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 mol</a:t>
            </a:r>
            <a:r>
              <a:rPr lang="zh-CN" altLang="zh-CN" sz="2800" kern="100" dirty="0">
                <a:latin typeface="Times New Roman"/>
                <a:ea typeface="华文细黑"/>
                <a:cs typeface="Times New Roman"/>
              </a:rPr>
              <a:t>，由方程式：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zh-CN" altLang="zh-CN" sz="2800" kern="100" dirty="0">
                <a:latin typeface="Times New Roman"/>
                <a:ea typeface="华文细黑"/>
                <a:cs typeface="Times New Roman"/>
              </a:rPr>
              <a:t>浓</a:t>
            </a:r>
            <a:r>
              <a:rPr lang="en-US" altLang="zh-CN" sz="2800" kern="100" dirty="0" smtClean="0">
                <a:latin typeface="Times New Roman"/>
                <a:ea typeface="华文细黑"/>
                <a:cs typeface="Courier New"/>
              </a:rPr>
              <a:t>)       MnCl</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知，</a:t>
            </a:r>
            <a:r>
              <a:rPr lang="en-US" altLang="zh-CN" sz="2800" kern="100" dirty="0">
                <a:latin typeface="Times New Roman"/>
                <a:ea typeface="华文细黑"/>
                <a:cs typeface="Courier New"/>
              </a:rPr>
              <a:t>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可以与</a:t>
            </a:r>
            <a:r>
              <a:rPr lang="en-US" altLang="zh-CN" sz="2800" kern="100" dirty="0">
                <a:latin typeface="Times New Roman"/>
                <a:ea typeface="华文细黑"/>
                <a:cs typeface="Courier New"/>
              </a:rPr>
              <a:t>4 mol HCl</a:t>
            </a:r>
            <a:r>
              <a:rPr lang="zh-CN" altLang="zh-CN" sz="2800" kern="100" dirty="0">
                <a:latin typeface="Times New Roman"/>
                <a:ea typeface="华文细黑"/>
                <a:cs typeface="Times New Roman"/>
              </a:rPr>
              <a:t>反应，但是，应注意稀盐酸与</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不反应，也就是说</a:t>
            </a:r>
            <a:r>
              <a:rPr lang="en-US" altLang="zh-CN" sz="2800" kern="100" dirty="0">
                <a:latin typeface="Times New Roman"/>
                <a:ea typeface="华文细黑"/>
                <a:cs typeface="Courier New"/>
              </a:rPr>
              <a:t> 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与足量浓盐酸反应生成的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10259366" y="1456479"/>
            <a:ext cx="423514" cy="523220"/>
          </a:xfrm>
          <a:prstGeom prst="rect">
            <a:avLst/>
          </a:prstGeom>
        </p:spPr>
        <p:txBody>
          <a:bodyPr wrap="none">
            <a:spAutoFit/>
          </a:bodyPr>
          <a:lstStyle/>
          <a:p>
            <a:r>
              <a:rPr lang="en-US" altLang="zh-CN" sz="2800" kern="100" smtClean="0">
                <a:solidFill>
                  <a:srgbClr val="E36C0A"/>
                </a:solidFill>
                <a:latin typeface="Times New Roman"/>
                <a:ea typeface="华文细黑"/>
              </a:rPr>
              <a:t>B</a:t>
            </a:r>
            <a:endParaRPr lang="zh-CN" altLang="en-US" sz="2800" dirty="0"/>
          </a:p>
        </p:txBody>
      </p:sp>
      <p:graphicFrame>
        <p:nvGraphicFramePr>
          <p:cNvPr id="2" name="对象 1"/>
          <p:cNvGraphicFramePr>
            <a:graphicFrameLocks noChangeAspect="1"/>
          </p:cNvGraphicFramePr>
          <p:nvPr>
            <p:extLst>
              <p:ext uri="{D42A27DB-BD31-4B8C-83A1-F6EECF244321}">
                <p14:modId xmlns:p14="http://schemas.microsoft.com/office/powerpoint/2010/main" val="204677316"/>
              </p:ext>
            </p:extLst>
          </p:nvPr>
        </p:nvGraphicFramePr>
        <p:xfrm>
          <a:off x="5320754" y="3817999"/>
          <a:ext cx="1206500" cy="825500"/>
        </p:xfrm>
        <a:graphic>
          <a:graphicData uri="http://schemas.openxmlformats.org/presentationml/2006/ole">
            <mc:AlternateContent xmlns:mc="http://schemas.openxmlformats.org/markup-compatibility/2006">
              <mc:Choice xmlns:v="urn:schemas-microsoft-com:vml" Requires="v">
                <p:oleObj spid="_x0000_s71753" name="文档" r:id="rId3" imgW="1213651" imgH="825150" progId="Word.Document.12">
                  <p:embed/>
                </p:oleObj>
              </mc:Choice>
              <mc:Fallback>
                <p:oleObj name="文档" r:id="rId3" imgW="1213651" imgH="825150" progId="Word.Document.12">
                  <p:embed/>
                  <p:pic>
                    <p:nvPicPr>
                      <p:cNvPr id="0" name=""/>
                      <p:cNvPicPr/>
                      <p:nvPr/>
                    </p:nvPicPr>
                    <p:blipFill>
                      <a:blip r:embed="rId4"/>
                      <a:stretch>
                        <a:fillRect/>
                      </a:stretch>
                    </p:blipFill>
                    <p:spPr>
                      <a:xfrm>
                        <a:off x="5320754" y="3817999"/>
                        <a:ext cx="1206500" cy="825500"/>
                      </a:xfrm>
                      <a:prstGeom prst="rect">
                        <a:avLst/>
                      </a:prstGeom>
                    </p:spPr>
                  </p:pic>
                </p:oleObj>
              </mc:Fallback>
            </mc:AlternateContent>
          </a:graphicData>
        </a:graphic>
      </p:graphicFrame>
      <p:sp>
        <p:nvSpPr>
          <p:cNvPr id="5" name="Rectangle 21">
            <a:hlinkClick r:id="rId5"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75627"/>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下图是用</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与浓盐酸反应制取适量氯气的简易装置。</a:t>
            </a:r>
            <a:endParaRPr lang="zh-CN" altLang="zh-CN" sz="1050" kern="100" dirty="0">
              <a:effectLst/>
              <a:latin typeface="宋体"/>
              <a:cs typeface="Courier New"/>
            </a:endParaRPr>
          </a:p>
        </p:txBody>
      </p:sp>
      <p:pic>
        <p:nvPicPr>
          <p:cNvPr id="69634" name="Picture 2" descr="HX1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822" y="1439723"/>
            <a:ext cx="5171664" cy="242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8762" y="4176027"/>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的作用分别是</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smtClean="0">
                <a:latin typeface="Times New Roman"/>
                <a:ea typeface="华文细黑"/>
                <a:cs typeface="Courier New"/>
              </a:rPr>
              <a:t>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559206" y="4266749"/>
            <a:ext cx="341632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向上排空气收集氯气</a:t>
            </a:r>
            <a:endParaRPr lang="zh-CN" altLang="en-US" sz="2800" b="1" dirty="0">
              <a:solidFill>
                <a:srgbClr val="FF0000"/>
              </a:solidFill>
            </a:endParaRPr>
          </a:p>
        </p:txBody>
      </p:sp>
      <p:sp>
        <p:nvSpPr>
          <p:cNvPr id="6" name="矩形 5"/>
          <p:cNvSpPr/>
          <p:nvPr/>
        </p:nvSpPr>
        <p:spPr>
          <a:xfrm>
            <a:off x="844371" y="4895657"/>
            <a:ext cx="6428363"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安全瓶作用，防止</a:t>
            </a:r>
            <a:r>
              <a:rPr lang="en-US" altLang="zh-CN" sz="2800" b="1" kern="100" dirty="0">
                <a:solidFill>
                  <a:srgbClr val="FF0000"/>
                </a:solidFill>
                <a:latin typeface="Times New Roman"/>
                <a:ea typeface="华文细黑"/>
              </a:rPr>
              <a:t>D</a:t>
            </a:r>
            <a:r>
              <a:rPr lang="zh-CN" altLang="zh-CN" sz="2800" b="1" kern="100" dirty="0">
                <a:solidFill>
                  <a:srgbClr val="FF0000"/>
                </a:solidFill>
                <a:latin typeface="Times New Roman"/>
                <a:ea typeface="华文细黑"/>
                <a:cs typeface="Times New Roman"/>
              </a:rPr>
              <a:t>中的液体倒吸入</a:t>
            </a:r>
            <a:r>
              <a:rPr lang="en-US" altLang="zh-CN" sz="2800" b="1" kern="100" dirty="0">
                <a:solidFill>
                  <a:srgbClr val="FF0000"/>
                </a:solidFill>
                <a:latin typeface="Times New Roman"/>
                <a:ea typeface="华文细黑"/>
              </a:rPr>
              <a:t>B</a:t>
            </a:r>
            <a:r>
              <a:rPr lang="zh-CN" altLang="zh-CN" sz="2800" b="1" kern="100" dirty="0">
                <a:solidFill>
                  <a:srgbClr val="FF0000"/>
                </a:solidFill>
                <a:latin typeface="Times New Roman"/>
                <a:ea typeface="华文细黑"/>
                <a:cs typeface="Times New Roman"/>
              </a:rPr>
              <a:t>中</a:t>
            </a:r>
            <a:endParaRPr lang="zh-CN" altLang="en-US" sz="2800" b="1" dirty="0">
              <a:solidFill>
                <a:srgbClr val="FF0000"/>
              </a:solidFill>
            </a:endParaRPr>
          </a:p>
        </p:txBody>
      </p:sp>
      <p:sp>
        <p:nvSpPr>
          <p:cNvPr id="9" name="矩形 8"/>
          <p:cNvSpPr/>
          <p:nvPr/>
        </p:nvSpPr>
        <p:spPr>
          <a:xfrm>
            <a:off x="862960" y="5567085"/>
            <a:ext cx="7007046"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吸收尾气，防止氯气扩散到空气中污染环境</a:t>
            </a:r>
            <a:endParaRPr lang="zh-CN" altLang="en-US" sz="2800" b="1">
              <a:solidFill>
                <a:srgbClr val="FF0000"/>
              </a:solidFill>
            </a:endParaRPr>
          </a:p>
        </p:txBody>
      </p:sp>
      <p:sp>
        <p:nvSpPr>
          <p:cNvPr id="10"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5345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90951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72706" name="Picture 2" descr="HX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542" y="2709714"/>
            <a:ext cx="6687034"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7510"/>
          <a:stretch/>
        </p:blipFill>
        <p:spPr>
          <a:xfrm>
            <a:off x="6400800" y="2836714"/>
            <a:ext cx="5795821" cy="2592288"/>
          </a:xfrm>
          <a:prstGeom prst="rect">
            <a:avLst/>
          </a:prstGeom>
        </p:spPr>
      </p:pic>
      <p:sp>
        <p:nvSpPr>
          <p:cNvPr id="5" name="Rectangle 21">
            <a:hlinkClick r:id="rId4"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5"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6"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7"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8"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923854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85692"/>
            <a:ext cx="11163760" cy="6084462"/>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图中：如果</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过量，浓盐酸就可全部被消耗</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图中：量筒中发生了加成反应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图中：发生的反应不是燃烧反应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图中：湿润的有色布条能褪色，将硫酸溶液滴入烧杯中，至溶</a:t>
            </a:r>
            <a:r>
              <a:rPr lang="zh-CN" altLang="zh-CN" sz="2800" kern="100" dirty="0" smtClean="0">
                <a:latin typeface="Times New Roman"/>
                <a:ea typeface="华文细黑"/>
                <a:cs typeface="Times New Roman"/>
              </a:rPr>
              <a:t>液</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显</a:t>
            </a:r>
            <a:r>
              <a:rPr lang="zh-CN" altLang="zh-CN" sz="2800" kern="100" dirty="0">
                <a:latin typeface="Times New Roman"/>
                <a:ea typeface="华文细黑"/>
                <a:cs typeface="Times New Roman"/>
              </a:rPr>
              <a:t>酸性，结果有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a:t>
            </a:r>
            <a:r>
              <a:rPr lang="zh-CN" altLang="zh-CN" sz="2800" kern="100" dirty="0" smtClean="0">
                <a:latin typeface="Times New Roman"/>
                <a:ea typeface="华文细黑"/>
                <a:cs typeface="Times New Roman"/>
              </a:rPr>
              <a:t>成</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rPr>
              <a:t>A</a:t>
            </a:r>
            <a:r>
              <a:rPr lang="zh-CN" altLang="zh-CN" sz="2800" kern="100" dirty="0">
                <a:latin typeface="Times New Roman"/>
                <a:ea typeface="华文细黑"/>
                <a:cs typeface="Times New Roman"/>
              </a:rPr>
              <a:t>项，稀盐酸与</a:t>
            </a:r>
            <a:r>
              <a:rPr lang="en-US" altLang="zh-CN" sz="2800" kern="100" dirty="0">
                <a:latin typeface="Times New Roman"/>
                <a:ea typeface="华文细黑"/>
              </a:rPr>
              <a:t>MnO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rPr>
              <a:t>B</a:t>
            </a:r>
            <a:r>
              <a:rPr lang="zh-CN" altLang="zh-CN" sz="2800" kern="100" dirty="0">
                <a:latin typeface="Times New Roman"/>
                <a:ea typeface="华文细黑"/>
                <a:cs typeface="Times New Roman"/>
              </a:rPr>
              <a:t>项，发生的为取代反应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rPr>
              <a:t>C</a:t>
            </a:r>
            <a:r>
              <a:rPr lang="zh-CN" altLang="zh-CN" sz="2800" kern="100" dirty="0">
                <a:latin typeface="Times New Roman"/>
                <a:ea typeface="华文细黑"/>
                <a:cs typeface="Times New Roman"/>
              </a:rPr>
              <a:t>项，</a:t>
            </a:r>
            <a:r>
              <a:rPr lang="en-US" altLang="zh-CN" sz="2800" kern="100" dirty="0">
                <a:latin typeface="Times New Roman"/>
                <a:ea typeface="华文细黑"/>
              </a:rPr>
              <a:t>Cu</a:t>
            </a:r>
            <a:r>
              <a:rPr lang="zh-CN" altLang="zh-CN" sz="2800" kern="100" dirty="0">
                <a:latin typeface="Times New Roman"/>
                <a:ea typeface="华文细黑"/>
                <a:cs typeface="Times New Roman"/>
              </a:rPr>
              <a:t>在</a:t>
            </a:r>
            <a:r>
              <a:rPr lang="en-US" altLang="zh-CN" sz="2800" kern="100" dirty="0">
                <a:latin typeface="Times New Roman"/>
                <a:ea typeface="华文细黑"/>
              </a:rPr>
              <a:t>Cl</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中发生了燃烧反应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在酸性条件下有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生成</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731642" y="765498"/>
            <a:ext cx="444352" cy="523220"/>
          </a:xfrm>
          <a:prstGeom prst="rect">
            <a:avLst/>
          </a:prstGeom>
        </p:spPr>
        <p:txBody>
          <a:bodyPr wrap="none">
            <a:spAutoFit/>
          </a:bodyPr>
          <a:lstStyle/>
          <a:p>
            <a:r>
              <a:rPr lang="en-US" altLang="zh-CN" sz="2800" kern="100" dirty="0">
                <a:solidFill>
                  <a:srgbClr val="E36C0A"/>
                </a:solidFill>
                <a:latin typeface="Times New Roman"/>
                <a:ea typeface="华文细黑"/>
              </a:rPr>
              <a:t>D</a:t>
            </a:r>
            <a:endParaRPr lang="zh-CN" altLang="en-US" sz="2800" dirty="0"/>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8384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blinds(horizontal)">
                                      <p:cBhvr>
                                        <p:cTn id="7" dur="500"/>
                                        <p:tgtEl>
                                          <p:spTgt spid="8">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7" end="7"/>
                                            </p:txEl>
                                          </p:spTgt>
                                        </p:tgtEl>
                                        <p:attrNameLst>
                                          <p:attrName>style.visibility</p:attrName>
                                        </p:attrNameLst>
                                      </p:cBhvr>
                                      <p:to>
                                        <p:strVal val="visible"/>
                                      </p:to>
                                    </p:set>
                                    <p:animEffect transition="in" filter="blinds(horizontal)">
                                      <p:cBhvr>
                                        <p:cTn id="12" dur="500"/>
                                        <p:tgtEl>
                                          <p:spTgt spid="8">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blinds(horizontal)">
                                      <p:cBhvr>
                                        <p:cTn id="17" dur="500"/>
                                        <p:tgtEl>
                                          <p:spTgt spid="8">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9" end="9"/>
                                            </p:txEl>
                                          </p:spTgt>
                                        </p:tgtEl>
                                        <p:attrNameLst>
                                          <p:attrName>style.visibility</p:attrName>
                                        </p:attrNameLst>
                                      </p:cBhvr>
                                      <p:to>
                                        <p:strVal val="visible"/>
                                      </p:to>
                                    </p:set>
                                    <p:animEffect transition="in" filter="blinds(horizontal)">
                                      <p:cBhvr>
                                        <p:cTn id="22" dur="500"/>
                                        <p:tgtEl>
                                          <p:spTgt spid="8">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6566" y="693490"/>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下图所示是验证氯气性质的微型实验，</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是浸有相关溶液的滤纸。向</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晶体滴加一滴浓盐酸后，立即用另一培养皿扣在上面。</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effectLst/>
              <a:latin typeface="宋体"/>
              <a:cs typeface="Courier New"/>
            </a:endParaRPr>
          </a:p>
        </p:txBody>
      </p:sp>
      <p:pic>
        <p:nvPicPr>
          <p:cNvPr id="73730"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08" y="2837192"/>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6566" y="4902434"/>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对实验现象的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解释或结论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405122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712117189"/>
              </p:ext>
            </p:extLst>
          </p:nvPr>
        </p:nvGraphicFramePr>
        <p:xfrm>
          <a:off x="1173896" y="1092304"/>
          <a:ext cx="9758546" cy="4929778"/>
        </p:xfrm>
        <a:graphic>
          <a:graphicData uri="http://schemas.openxmlformats.org/drawingml/2006/table">
            <a:tbl>
              <a:tblPr/>
              <a:tblGrid>
                <a:gridCol w="1362223"/>
                <a:gridCol w="3787793"/>
                <a:gridCol w="4608530"/>
              </a:tblGrid>
              <a:tr h="897330">
                <a:tc>
                  <a:txBody>
                    <a:bodyPr/>
                    <a:lstStyle/>
                    <a:p>
                      <a:pPr algn="ctr">
                        <a:lnSpc>
                          <a:spcPct val="150000"/>
                        </a:lnSpc>
                        <a:spcAft>
                          <a:spcPts val="0"/>
                        </a:spcAft>
                      </a:pPr>
                      <a:r>
                        <a:rPr lang="zh-CN" sz="2800" kern="100">
                          <a:effectLst/>
                          <a:latin typeface="Times New Roman"/>
                          <a:ea typeface="华文细黑"/>
                          <a:cs typeface="Times New Roman"/>
                        </a:rPr>
                        <a:t>选项</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实验现象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解释或结论</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6886">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a:t>
                      </a:r>
                      <a:r>
                        <a:rPr lang="zh-CN" sz="2800" kern="100">
                          <a:effectLst/>
                          <a:latin typeface="Times New Roman"/>
                          <a:ea typeface="华文细黑"/>
                          <a:cs typeface="Times New Roman"/>
                        </a:rPr>
                        <a:t>处变蓝，</a:t>
                      </a:r>
                      <a:r>
                        <a:rPr lang="en-US" sz="2800" kern="100">
                          <a:effectLst/>
                          <a:latin typeface="Times New Roman"/>
                          <a:ea typeface="华文细黑"/>
                          <a:cs typeface="Courier New"/>
                        </a:rPr>
                        <a:t>b</a:t>
                      </a:r>
                      <a:r>
                        <a:rPr lang="zh-CN" sz="2800" kern="100">
                          <a:effectLst/>
                          <a:latin typeface="Times New Roman"/>
                          <a:ea typeface="华文细黑"/>
                          <a:cs typeface="Times New Roman"/>
                        </a:rPr>
                        <a:t>处变红棕色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氧化性：</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&gt;Br</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012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r>
                        <a:rPr lang="zh-CN" sz="2800" kern="100">
                          <a:effectLst/>
                          <a:latin typeface="Times New Roman"/>
                          <a:ea typeface="华文细黑"/>
                          <a:cs typeface="Times New Roman"/>
                        </a:rPr>
                        <a:t>处先变红，后褪色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氯气与水生成了酸性物质</a:t>
                      </a:r>
                      <a:r>
                        <a:rPr lang="en-US" sz="2800" kern="100">
                          <a:effectLst/>
                          <a:latin typeface="Times New Roman"/>
                          <a:ea typeface="华文细黑"/>
                          <a:cs typeface="Courier New"/>
                        </a:rPr>
                        <a:t> </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8112">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r>
                        <a:rPr lang="zh-CN" sz="2800" kern="100">
                          <a:effectLst/>
                          <a:latin typeface="Times New Roman"/>
                          <a:ea typeface="华文细黑"/>
                          <a:cs typeface="Times New Roman"/>
                        </a:rPr>
                        <a:t>处立即褪色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氯气与水生成了漂白性物质</a:t>
                      </a:r>
                      <a:r>
                        <a:rPr lang="en-US" sz="2800" kern="100">
                          <a:effectLst/>
                          <a:latin typeface="Times New Roman"/>
                          <a:ea typeface="华文细黑"/>
                          <a:cs typeface="Courier New"/>
                        </a:rPr>
                        <a:t> </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e</a:t>
                      </a:r>
                      <a:r>
                        <a:rPr lang="zh-CN" sz="2800" kern="100">
                          <a:effectLst/>
                          <a:latin typeface="Times New Roman"/>
                          <a:ea typeface="华文细黑"/>
                          <a:cs typeface="Times New Roman"/>
                        </a:rPr>
                        <a:t>处变血红色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还原性：</a:t>
                      </a:r>
                      <a:r>
                        <a:rPr lang="en-US" sz="2800" kern="100" dirty="0">
                          <a:effectLst/>
                          <a:latin typeface="Times New Roman"/>
                          <a:ea typeface="华文细黑"/>
                          <a:cs typeface="Courier New"/>
                        </a:rPr>
                        <a:t>Fe</a:t>
                      </a:r>
                      <a:r>
                        <a:rPr lang="en-US" sz="2800" kern="100" baseline="30000" dirty="0">
                          <a:effectLst/>
                          <a:latin typeface="Times New Roman"/>
                          <a:ea typeface="华文细黑"/>
                          <a:cs typeface="Courier New"/>
                        </a:rPr>
                        <a:t>2</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&gt;Cl</a:t>
                      </a:r>
                      <a:r>
                        <a:rPr lang="zh-CN" sz="2800" kern="100" baseline="30000" dirty="0">
                          <a:effectLst/>
                          <a:latin typeface="Times New Roman"/>
                          <a:ea typeface="华文细黑"/>
                          <a:cs typeface="Times New Roman"/>
                        </a:rPr>
                        <a:t>－</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19154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06565" y="1341562"/>
            <a:ext cx="10728154" cy="400107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的实验现象只能说明氧化性：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，不能说明氧化性：</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的实验现象还可以说明氯气与水生成了漂白性物质；</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中，氯气与水生成酸性物质也可以出现对应的实验现象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e</a:t>
            </a:r>
            <a:r>
              <a:rPr lang="zh-CN" altLang="zh-CN" sz="2800" kern="100" dirty="0">
                <a:latin typeface="Times New Roman"/>
                <a:ea typeface="华文细黑"/>
                <a:cs typeface="Times New Roman"/>
              </a:rPr>
              <a:t>处变血红色是氯气氧化</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的结果，选项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455976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860610"/>
            <a:ext cx="11296938" cy="5521512"/>
          </a:xfrm>
          <a:prstGeom prst="rect">
            <a:avLst/>
          </a:prstGeom>
        </p:spPr>
        <p:txBody>
          <a:bodyPr>
            <a:spAutoFit/>
          </a:bodyPr>
          <a:lstStyle/>
          <a:p>
            <a:pPr algn="ctr">
              <a:lnSpc>
                <a:spcPct val="140000"/>
              </a:lnSpc>
              <a:spcAft>
                <a:spcPts val="0"/>
              </a:spcAft>
            </a:pPr>
            <a:r>
              <a:rPr lang="zh-CN" altLang="zh-CN" sz="2800" kern="100" dirty="0">
                <a:solidFill>
                  <a:srgbClr val="0000FF"/>
                </a:solidFill>
                <a:latin typeface="Times New Roman"/>
                <a:ea typeface="华文细黑"/>
                <a:cs typeface="Times New Roman"/>
              </a:rPr>
              <a:t>实验室用</a:t>
            </a:r>
            <a:r>
              <a:rPr lang="en-US" altLang="zh-CN" sz="2800" kern="100" dirty="0">
                <a:solidFill>
                  <a:srgbClr val="0000FF"/>
                </a:solidFill>
                <a:latin typeface="Times New Roman"/>
                <a:ea typeface="华文细黑"/>
                <a:cs typeface="Times New Roman"/>
              </a:rPr>
              <a:t>MnO</a:t>
            </a:r>
            <a:r>
              <a:rPr lang="en-US" altLang="zh-CN" sz="2800" kern="100" baseline="-25000" dirty="0">
                <a:solidFill>
                  <a:srgbClr val="0000FF"/>
                </a:solidFill>
                <a:latin typeface="Times New Roman"/>
                <a:ea typeface="华文细黑"/>
                <a:cs typeface="Times New Roman"/>
              </a:rPr>
              <a:t>2</a:t>
            </a:r>
            <a:r>
              <a:rPr lang="zh-CN" altLang="zh-CN" sz="2800" kern="100" dirty="0">
                <a:solidFill>
                  <a:srgbClr val="0000FF"/>
                </a:solidFill>
                <a:latin typeface="Times New Roman"/>
                <a:ea typeface="华文细黑"/>
                <a:cs typeface="Times New Roman"/>
              </a:rPr>
              <a:t>和浓盐酸制取</a:t>
            </a:r>
            <a:r>
              <a:rPr lang="en-US" altLang="zh-CN" sz="2800" kern="100" dirty="0" smtClean="0">
                <a:solidFill>
                  <a:srgbClr val="0000FF"/>
                </a:solidFill>
                <a:latin typeface="Times New Roman"/>
                <a:ea typeface="华文细黑"/>
                <a:cs typeface="Times New Roman"/>
              </a:rPr>
              <a:t>Cl</a:t>
            </a:r>
            <a:r>
              <a:rPr lang="en-US" altLang="zh-CN" sz="2800" kern="100" baseline="-25000" dirty="0" smtClean="0">
                <a:solidFill>
                  <a:srgbClr val="0000FF"/>
                </a:solidFill>
                <a:latin typeface="Times New Roman"/>
                <a:ea typeface="华文细黑"/>
                <a:cs typeface="Times New Roman"/>
              </a:rPr>
              <a:t>2</a:t>
            </a:r>
            <a:r>
              <a:rPr lang="zh-CN" altLang="zh-CN" sz="2800" kern="100" dirty="0" smtClean="0">
                <a:solidFill>
                  <a:srgbClr val="0000FF"/>
                </a:solidFill>
                <a:latin typeface="Times New Roman"/>
                <a:ea typeface="华文细黑"/>
                <a:cs typeface="Times New Roman"/>
              </a:rPr>
              <a:t>时</a:t>
            </a:r>
            <a:r>
              <a:rPr lang="zh-CN" altLang="zh-CN" sz="2800" kern="100" dirty="0">
                <a:solidFill>
                  <a:srgbClr val="0000FF"/>
                </a:solidFill>
                <a:latin typeface="Times New Roman"/>
                <a:ea typeface="华文细黑"/>
                <a:cs typeface="Times New Roman"/>
              </a:rPr>
              <a:t>应注意以下四点</a:t>
            </a:r>
          </a:p>
          <a:p>
            <a:pPr algn="just">
              <a:lnSpc>
                <a:spcPct val="14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为了减少制得的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的含量，加热温度不宜过高，以减少</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的挥发。</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浓度越小，其还原性越弱，所以必须用浓盐酸加热才可反应，稀盐酸不反应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实验结束后，</a:t>
            </a:r>
            <a:r>
              <a:rPr lang="zh-CN" altLang="zh-CN" sz="2800" b="1" kern="100" dirty="0">
                <a:solidFill>
                  <a:srgbClr val="FF0000"/>
                </a:solidFill>
                <a:latin typeface="Times New Roman"/>
                <a:ea typeface="华文细黑"/>
                <a:cs typeface="Times New Roman"/>
              </a:rPr>
              <a:t>先使反应停止并排出残留的</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后</a:t>
            </a:r>
            <a:r>
              <a:rPr lang="zh-CN" altLang="zh-CN" sz="2800" kern="100" dirty="0">
                <a:latin typeface="Times New Roman"/>
                <a:ea typeface="华文细黑"/>
                <a:cs typeface="Times New Roman"/>
              </a:rPr>
              <a:t>，再拆卸装置，避免污染空气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4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尾气吸收时，用</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，不能用澄清石灰水吸收，因为溶液中含</a:t>
            </a:r>
            <a:r>
              <a:rPr lang="en-US" altLang="zh-CN" sz="2800" kern="100" dirty="0">
                <a:latin typeface="Times New Roman"/>
                <a:ea typeface="华文细黑"/>
                <a:cs typeface="Courier New"/>
              </a:rPr>
              <a:t>Ca(OH)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的量少，吸收不完全</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791956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8208912"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80085" y="4293890"/>
            <a:ext cx="7160935" cy="830997"/>
          </a:xfrm>
          <a:prstGeom prst="rect">
            <a:avLst/>
          </a:prstGeom>
        </p:spPr>
        <p:txBody>
          <a:bodyPr wrap="none">
            <a:spAutoFit/>
          </a:bodyPr>
          <a:lstStyle/>
          <a:p>
            <a:pPr algn="just">
              <a:lnSpc>
                <a:spcPct val="150000"/>
              </a:lnSpc>
            </a:pPr>
            <a:r>
              <a:rPr lang="zh-CN" altLang="zh-CN" sz="3200" b="1" dirty="0" smtClean="0">
                <a:solidFill>
                  <a:schemeClr val="bg1"/>
                </a:solidFill>
                <a:latin typeface="Times New Roman" pitchFamily="18" charset="0"/>
                <a:ea typeface="微软雅黑"/>
                <a:cs typeface="Times New Roman" pitchFamily="18" charset="0"/>
              </a:rPr>
              <a:t>第</a:t>
            </a:r>
            <a:r>
              <a:rPr lang="en-US" altLang="zh-CN" sz="3200" b="1" dirty="0" smtClean="0">
                <a:solidFill>
                  <a:schemeClr val="bg1"/>
                </a:solidFill>
                <a:latin typeface="Times New Roman" pitchFamily="18" charset="0"/>
                <a:ea typeface="微软雅黑"/>
                <a:cs typeface="Times New Roman" pitchFamily="18" charset="0"/>
              </a:rPr>
              <a:t>15</a:t>
            </a:r>
            <a:r>
              <a:rPr lang="zh-CN" altLang="zh-CN" sz="3200" b="1" dirty="0" smtClean="0">
                <a:solidFill>
                  <a:schemeClr val="bg1"/>
                </a:solidFill>
                <a:latin typeface="Times New Roman" pitchFamily="18" charset="0"/>
                <a:ea typeface="微软雅黑"/>
                <a:cs typeface="Times New Roman" pitchFamily="18" charset="0"/>
              </a:rPr>
              <a:t>讲</a:t>
            </a:r>
            <a:r>
              <a:rPr lang="zh-CN"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富集在海水中的元素</a:t>
            </a:r>
            <a:r>
              <a:rPr lang="en-US" altLang="zh-CN" sz="3200" b="1" dirty="0">
                <a:solidFill>
                  <a:schemeClr val="bg1"/>
                </a:solidFill>
                <a:latin typeface="Times New Roman" pitchFamily="18" charset="0"/>
                <a:ea typeface="微软雅黑"/>
                <a:cs typeface="Times New Roman" pitchFamily="18" charset="0"/>
              </a:rPr>
              <a:t>——</a:t>
            </a:r>
            <a:r>
              <a:rPr lang="zh-CN" altLang="en-US" sz="3200" b="1" dirty="0">
                <a:solidFill>
                  <a:schemeClr val="bg1"/>
                </a:solidFill>
                <a:latin typeface="Times New Roman" pitchFamily="18" charset="0"/>
                <a:ea typeface="微软雅黑"/>
                <a:cs typeface="Times New Roman" pitchFamily="18" charset="0"/>
              </a:rPr>
              <a:t>卤素</a:t>
            </a: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6304" y="2501722"/>
            <a:ext cx="11007534" cy="1072088"/>
          </a:xfrm>
          <a:prstGeom prst="rect">
            <a:avLst/>
          </a:prstGeom>
        </p:spPr>
        <p:txBody>
          <a:bodyPr wrap="square">
            <a:spAutoFit/>
          </a:bodyPr>
          <a:lstStyle/>
          <a:p>
            <a:pPr>
              <a:lnSpc>
                <a:spcPct val="120000"/>
              </a:lnSpc>
              <a:defRPr/>
            </a:pPr>
            <a:r>
              <a:rPr lang="zh-CN" altLang="zh-CN" sz="5800" b="1" dirty="0">
                <a:solidFill>
                  <a:schemeClr val="bg1"/>
                </a:solidFill>
                <a:latin typeface="+mj-ea"/>
                <a:ea typeface="+mj-ea"/>
              </a:rPr>
              <a:t>考点</a:t>
            </a:r>
            <a:r>
              <a:rPr lang="zh-CN" altLang="zh-CN" sz="5800" b="1" dirty="0" smtClean="0">
                <a:solidFill>
                  <a:schemeClr val="bg1"/>
                </a:solidFill>
                <a:latin typeface="+mj-ea"/>
                <a:ea typeface="+mj-ea"/>
              </a:rPr>
              <a:t>三</a:t>
            </a:r>
            <a:r>
              <a:rPr lang="en-US" altLang="zh-CN" sz="5800" b="1" dirty="0" smtClean="0">
                <a:solidFill>
                  <a:schemeClr val="bg1"/>
                </a:solidFill>
                <a:latin typeface="+mj-ea"/>
                <a:ea typeface="+mj-ea"/>
              </a:rPr>
              <a:t>   </a:t>
            </a:r>
            <a:r>
              <a:rPr lang="zh-CN" altLang="zh-CN" sz="5800" b="1" dirty="0" smtClean="0">
                <a:solidFill>
                  <a:schemeClr val="bg1"/>
                </a:solidFill>
                <a:latin typeface="+mj-ea"/>
                <a:ea typeface="+mj-ea"/>
              </a:rPr>
              <a:t>卤素</a:t>
            </a:r>
            <a:r>
              <a:rPr lang="zh-CN" altLang="zh-CN" sz="5800" b="1" dirty="0">
                <a:solidFill>
                  <a:schemeClr val="bg1"/>
                </a:solidFill>
                <a:latin typeface="+mj-ea"/>
                <a:ea typeface="+mj-ea"/>
              </a:rPr>
              <a:t>的性质及</a:t>
            </a:r>
            <a:r>
              <a:rPr lang="en-US" altLang="zh-CN" sz="5800" b="1" kern="100" dirty="0">
                <a:solidFill>
                  <a:schemeClr val="bg1"/>
                </a:solidFill>
                <a:latin typeface="Times New Roman"/>
                <a:ea typeface="宋体"/>
              </a:rPr>
              <a:t>X</a:t>
            </a:r>
            <a:r>
              <a:rPr lang="zh-CN" altLang="zh-CN" sz="5800" b="1" kern="100" baseline="30000" dirty="0">
                <a:solidFill>
                  <a:schemeClr val="bg1"/>
                </a:solidFill>
                <a:latin typeface="Times New Roman"/>
                <a:ea typeface="宋体"/>
                <a:cs typeface="Times New Roman"/>
              </a:rPr>
              <a:t>－</a:t>
            </a:r>
            <a:r>
              <a:rPr lang="zh-CN" altLang="zh-CN" sz="5800" b="1" dirty="0">
                <a:solidFill>
                  <a:schemeClr val="bg1"/>
                </a:solidFill>
                <a:latin typeface="+mj-ea"/>
                <a:ea typeface="+mj-ea"/>
              </a:rPr>
              <a:t>的检验</a:t>
            </a:r>
            <a:endParaRPr lang="zh-CN" altLang="en-US" sz="5800" b="1" dirty="0">
              <a:solidFill>
                <a:schemeClr val="bg1"/>
              </a:solidFill>
              <a:latin typeface="+mj-ea"/>
              <a:ea typeface="+mj-ea"/>
            </a:endParaRPr>
          </a:p>
        </p:txBody>
      </p:sp>
    </p:spTree>
    <p:extLst>
      <p:ext uri="{BB962C8B-B14F-4D97-AF65-F5344CB8AC3E}">
        <p14:creationId xmlns:p14="http://schemas.microsoft.com/office/powerpoint/2010/main" val="16878763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686" y="54947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溴、碘单质物理性质比较</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2928052866"/>
              </p:ext>
            </p:extLst>
          </p:nvPr>
        </p:nvGraphicFramePr>
        <p:xfrm>
          <a:off x="1342678" y="1269554"/>
          <a:ext cx="9740464" cy="3840480"/>
        </p:xfrm>
        <a:graphic>
          <a:graphicData uri="http://schemas.openxmlformats.org/drawingml/2006/table">
            <a:tbl>
              <a:tblPr/>
              <a:tblGrid>
                <a:gridCol w="630418"/>
                <a:gridCol w="1981254"/>
                <a:gridCol w="3384376"/>
                <a:gridCol w="3744416"/>
              </a:tblGrid>
              <a:tr h="275873">
                <a:tc gridSpan="2">
                  <a:txBody>
                    <a:bodyPr/>
                    <a:lstStyle/>
                    <a:p>
                      <a:pPr algn="ctr">
                        <a:lnSpc>
                          <a:spcPct val="150000"/>
                        </a:lnSpc>
                        <a:spcAft>
                          <a:spcPts val="0"/>
                        </a:spcAft>
                      </a:pPr>
                      <a:r>
                        <a:rPr lang="zh-CN" sz="2800" kern="100" dirty="0">
                          <a:effectLst/>
                          <a:latin typeface="Times New Roman"/>
                          <a:ea typeface="华文细黑"/>
                          <a:cs typeface="Times New Roman"/>
                        </a:rPr>
                        <a:t>性质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2800" kern="100">
                          <a:effectLst/>
                          <a:latin typeface="Times New Roman"/>
                          <a:ea typeface="华文细黑"/>
                          <a:cs typeface="Courier New"/>
                        </a:rPr>
                        <a:t>Br</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137">
                <a:tc gridSpan="2">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dirty="0">
                          <a:effectLst/>
                          <a:latin typeface="Times New Roman"/>
                          <a:ea typeface="华文细黑"/>
                          <a:cs typeface="Times New Roman"/>
                        </a:rPr>
                        <a:t>深红棕色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紫黑色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873">
                <a:tc gridSpan="2">
                  <a:txBody>
                    <a:bodyPr/>
                    <a:lstStyle/>
                    <a:p>
                      <a:pPr algn="ctr">
                        <a:lnSpc>
                          <a:spcPct val="150000"/>
                        </a:lnSpc>
                        <a:spcAft>
                          <a:spcPts val="0"/>
                        </a:spcAft>
                      </a:pPr>
                      <a:r>
                        <a:rPr lang="zh-CN" sz="2800" kern="100">
                          <a:effectLst/>
                          <a:latin typeface="Times New Roman"/>
                          <a:ea typeface="华文细黑"/>
                          <a:cs typeface="Times New Roman"/>
                        </a:rPr>
                        <a:t>状态</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液体</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rowSpan="2">
                  <a:txBody>
                    <a:bodyPr/>
                    <a:lstStyle/>
                    <a:p>
                      <a:pPr algn="ctr">
                        <a:lnSpc>
                          <a:spcPct val="150000"/>
                        </a:lnSpc>
                        <a:spcAft>
                          <a:spcPts val="0"/>
                        </a:spcAft>
                      </a:pPr>
                      <a:r>
                        <a:rPr lang="zh-CN" sz="2800" kern="100">
                          <a:effectLst/>
                          <a:latin typeface="Times New Roman"/>
                          <a:ea typeface="华文细黑"/>
                          <a:cs typeface="Times New Roman"/>
                        </a:rPr>
                        <a:t>溶</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解</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水中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溶解度</a:t>
                      </a:r>
                      <a:r>
                        <a:rPr lang="zh-CN" sz="2800" kern="100" dirty="0" smtClean="0">
                          <a:effectLst/>
                          <a:latin typeface="Times New Roman"/>
                          <a:ea typeface="华文细黑"/>
                          <a:cs typeface="Times New Roman"/>
                        </a:rPr>
                        <a:t>不大</a:t>
                      </a:r>
                      <a:r>
                        <a:rPr lang="zh-CN" altLang="en-US" sz="2800" kern="100" dirty="0" smtClean="0">
                          <a:effectLst/>
                          <a:latin typeface="Times New Roman"/>
                          <a:ea typeface="华文细黑"/>
                          <a:cs typeface="Times New Roman"/>
                        </a:rPr>
                        <a:t>，橙黄色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溶解度</a:t>
                      </a:r>
                      <a:r>
                        <a:rPr lang="zh-CN" sz="2800" kern="100" dirty="0" smtClean="0">
                          <a:effectLst/>
                          <a:latin typeface="Times New Roman"/>
                          <a:ea typeface="华文细黑"/>
                          <a:cs typeface="Times New Roman"/>
                        </a:rPr>
                        <a:t>不大</a:t>
                      </a:r>
                      <a:r>
                        <a:rPr lang="zh-CN" altLang="en-US" sz="2800" kern="100" dirty="0" smtClean="0">
                          <a:effectLst/>
                          <a:latin typeface="Times New Roman"/>
                          <a:ea typeface="华文细黑"/>
                          <a:cs typeface="Times New Roman"/>
                        </a:rPr>
                        <a:t>，棕黄色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v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有机溶剂中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8784844" y="2638708"/>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固体</a:t>
            </a:r>
            <a:endParaRPr lang="zh-CN" altLang="en-US" sz="2800" b="1" dirty="0">
              <a:solidFill>
                <a:srgbClr val="0000FF"/>
              </a:solidFill>
              <a:latin typeface="+mj-ea"/>
              <a:ea typeface="+mj-ea"/>
            </a:endParaRPr>
          </a:p>
        </p:txBody>
      </p:sp>
      <p:cxnSp>
        <p:nvCxnSpPr>
          <p:cNvPr id="6" name="直接连接符 5"/>
          <p:cNvCxnSpPr/>
          <p:nvPr/>
        </p:nvCxnSpPr>
        <p:spPr>
          <a:xfrm>
            <a:off x="8740171" y="3112974"/>
            <a:ext cx="902811"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4495568" y="4358090"/>
            <a:ext cx="2339102"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易</a:t>
            </a:r>
            <a:r>
              <a:rPr lang="zh-CN" altLang="zh-CN" sz="2800" kern="100" dirty="0" smtClean="0">
                <a:solidFill>
                  <a:srgbClr val="0000FF"/>
                </a:solidFill>
                <a:latin typeface="Times New Roman"/>
                <a:ea typeface="华文细黑"/>
                <a:cs typeface="Times New Roman"/>
              </a:rPr>
              <a:t>溶</a:t>
            </a:r>
            <a:r>
              <a:rPr lang="zh-CN" altLang="en-US" sz="2800" kern="100" dirty="0" smtClean="0">
                <a:solidFill>
                  <a:srgbClr val="0000FF"/>
                </a:solidFill>
                <a:latin typeface="Times New Roman"/>
                <a:ea typeface="华文细黑"/>
                <a:cs typeface="Times New Roman"/>
              </a:rPr>
              <a:t>，橙红色</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8066699" y="4358090"/>
            <a:ext cx="2339102"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易</a:t>
            </a:r>
            <a:r>
              <a:rPr lang="zh-CN" altLang="zh-CN" sz="2800" kern="100" dirty="0" smtClean="0">
                <a:solidFill>
                  <a:srgbClr val="0000FF"/>
                </a:solidFill>
                <a:latin typeface="Times New Roman"/>
                <a:ea typeface="华文细黑"/>
                <a:cs typeface="Times New Roman"/>
              </a:rPr>
              <a:t>溶</a:t>
            </a:r>
            <a:r>
              <a:rPr lang="zh-CN" altLang="en-US" sz="2800" kern="100" dirty="0" smtClean="0">
                <a:solidFill>
                  <a:srgbClr val="0000FF"/>
                </a:solidFill>
                <a:latin typeface="Times New Roman"/>
                <a:ea typeface="华文细黑"/>
                <a:cs typeface="Times New Roman"/>
              </a:rPr>
              <a:t>，紫红色</a:t>
            </a:r>
            <a:endParaRPr lang="zh-CN" altLang="en-US" sz="2800" kern="100" dirty="0">
              <a:solidFill>
                <a:srgbClr val="0000FF"/>
              </a:solidFill>
              <a:latin typeface="Times New Roman"/>
              <a:ea typeface="华文细黑"/>
              <a:cs typeface="Times New Roman"/>
            </a:endParaRPr>
          </a:p>
        </p:txBody>
      </p:sp>
      <p:graphicFrame>
        <p:nvGraphicFramePr>
          <p:cNvPr id="14" name="表格 13"/>
          <p:cNvGraphicFramePr>
            <a:graphicFrameLocks noGrp="1"/>
          </p:cNvGraphicFramePr>
          <p:nvPr>
            <p:extLst>
              <p:ext uri="{D42A27DB-BD31-4B8C-83A1-F6EECF244321}">
                <p14:modId xmlns:p14="http://schemas.microsoft.com/office/powerpoint/2010/main" val="2206632611"/>
              </p:ext>
            </p:extLst>
          </p:nvPr>
        </p:nvGraphicFramePr>
        <p:xfrm>
          <a:off x="1362062" y="5183750"/>
          <a:ext cx="9721080" cy="1414396"/>
        </p:xfrm>
        <a:graphic>
          <a:graphicData uri="http://schemas.openxmlformats.org/drawingml/2006/table">
            <a:tbl>
              <a:tblPr/>
              <a:tblGrid>
                <a:gridCol w="2592288"/>
                <a:gridCol w="3384376"/>
                <a:gridCol w="3744416"/>
              </a:tblGrid>
              <a:tr h="1414396">
                <a:tc>
                  <a:txBody>
                    <a:bodyPr/>
                    <a:lstStyle/>
                    <a:p>
                      <a:pPr algn="ctr">
                        <a:lnSpc>
                          <a:spcPct val="150000"/>
                        </a:lnSpc>
                        <a:spcAft>
                          <a:spcPts val="0"/>
                        </a:spcAft>
                      </a:pPr>
                      <a:r>
                        <a:rPr lang="zh-CN" sz="2800" kern="100" baseline="0" dirty="0">
                          <a:effectLst/>
                          <a:latin typeface="Times New Roman"/>
                          <a:ea typeface="华文细黑"/>
                          <a:cs typeface="Times New Roman"/>
                        </a:rPr>
                        <a:t>特性</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smtClean="0">
                          <a:effectLst/>
                          <a:latin typeface="Times New Roman"/>
                          <a:ea typeface="华文细黑"/>
                          <a:cs typeface="Times New Roman"/>
                        </a:rPr>
                        <a:t>易</a:t>
                      </a:r>
                      <a:r>
                        <a:rPr lang="en-US" altLang="zh-CN" sz="2800" u="sng" kern="100" baseline="0" dirty="0" smtClean="0">
                          <a:effectLst/>
                          <a:latin typeface="Times New Roman"/>
                          <a:ea typeface="华文细黑"/>
                          <a:cs typeface="Times New Roman"/>
                        </a:rPr>
                        <a:t>           </a:t>
                      </a:r>
                      <a:r>
                        <a:rPr lang="zh-CN" sz="2800" kern="100" baseline="0" dirty="0" smtClean="0">
                          <a:effectLst/>
                          <a:latin typeface="Times New Roman"/>
                          <a:ea typeface="华文细黑"/>
                          <a:cs typeface="Times New Roman"/>
                        </a:rPr>
                        <a:t>、</a:t>
                      </a:r>
                      <a:r>
                        <a:rPr lang="zh-CN" sz="2800" kern="100" baseline="0" dirty="0">
                          <a:effectLst/>
                          <a:latin typeface="Times New Roman"/>
                          <a:ea typeface="华文细黑"/>
                          <a:cs typeface="Times New Roman"/>
                        </a:rPr>
                        <a:t>有毒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①</a:t>
                      </a:r>
                      <a:r>
                        <a:rPr lang="zh-CN" sz="2800" kern="100" baseline="0" dirty="0" smtClean="0">
                          <a:effectLst/>
                          <a:latin typeface="Times New Roman"/>
                          <a:ea typeface="华文细黑"/>
                          <a:cs typeface="Times New Roman"/>
                        </a:rPr>
                        <a:t>易</a:t>
                      </a:r>
                      <a:endParaRPr lang="en-US" altLang="zh-CN" sz="2800" kern="100" baseline="0" dirty="0" smtClean="0">
                        <a:effectLst/>
                        <a:latin typeface="Times New Roman"/>
                        <a:ea typeface="华文细黑"/>
                        <a:cs typeface="Times New Roman"/>
                      </a:endParaRPr>
                    </a:p>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②</a:t>
                      </a:r>
                      <a:r>
                        <a:rPr lang="zh-CN" sz="2800" kern="100" baseline="0" dirty="0">
                          <a:effectLst/>
                          <a:latin typeface="Times New Roman"/>
                          <a:ea typeface="华文细黑"/>
                          <a:cs typeface="Times New Roman"/>
                        </a:rPr>
                        <a:t>使淀粉</a:t>
                      </a:r>
                      <a:r>
                        <a:rPr lang="zh-CN" sz="2800" kern="100" baseline="0" dirty="0" smtClean="0">
                          <a:effectLst/>
                          <a:latin typeface="Times New Roman"/>
                          <a:ea typeface="华文细黑"/>
                          <a:cs typeface="Times New Roman"/>
                        </a:rPr>
                        <a:t>变</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矩形 14"/>
          <p:cNvSpPr/>
          <p:nvPr/>
        </p:nvSpPr>
        <p:spPr>
          <a:xfrm>
            <a:off x="4839654" y="5662042"/>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挥发</a:t>
            </a:r>
            <a:endParaRPr lang="zh-CN" altLang="en-US" sz="2800" kern="100" dirty="0">
              <a:solidFill>
                <a:srgbClr val="0000FF"/>
              </a:solidFill>
              <a:latin typeface="Times New Roman"/>
              <a:ea typeface="华文细黑"/>
              <a:cs typeface="Times New Roman"/>
            </a:endParaRPr>
          </a:p>
        </p:txBody>
      </p:sp>
      <p:cxnSp>
        <p:nvCxnSpPr>
          <p:cNvPr id="17" name="直接连接符 16"/>
          <p:cNvCxnSpPr/>
          <p:nvPr/>
        </p:nvCxnSpPr>
        <p:spPr>
          <a:xfrm>
            <a:off x="8465454" y="5857994"/>
            <a:ext cx="864096"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8464839" y="5380246"/>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升华</a:t>
            </a:r>
            <a:endParaRPr lang="zh-CN" altLang="en-US" sz="2800" kern="100" dirty="0">
              <a:solidFill>
                <a:srgbClr val="0000FF"/>
              </a:solidFill>
              <a:latin typeface="Times New Roman"/>
              <a:ea typeface="华文细黑"/>
              <a:cs typeface="Times New Roman"/>
            </a:endParaRPr>
          </a:p>
        </p:txBody>
      </p:sp>
      <p:cxnSp>
        <p:nvCxnSpPr>
          <p:cNvPr id="19" name="直接连接符 18"/>
          <p:cNvCxnSpPr/>
          <p:nvPr/>
        </p:nvCxnSpPr>
        <p:spPr>
          <a:xfrm>
            <a:off x="9572278" y="6466830"/>
            <a:ext cx="649208" cy="0"/>
          </a:xfrm>
          <a:prstGeom prst="line">
            <a:avLst/>
          </a:prstGeom>
        </p:spPr>
        <p:style>
          <a:lnRef idx="1">
            <a:schemeClr val="dk1"/>
          </a:lnRef>
          <a:fillRef idx="0">
            <a:schemeClr val="dk1"/>
          </a:fillRef>
          <a:effectRef idx="0">
            <a:schemeClr val="dk1"/>
          </a:effectRef>
          <a:fontRef idx="minor">
            <a:schemeClr val="tx1"/>
          </a:fontRef>
        </p:style>
      </p:cxnSp>
      <p:sp>
        <p:nvSpPr>
          <p:cNvPr id="20" name="矩形 19"/>
          <p:cNvSpPr/>
          <p:nvPr/>
        </p:nvSpPr>
        <p:spPr>
          <a:xfrm>
            <a:off x="9612312" y="5988174"/>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蓝</a:t>
            </a:r>
            <a:endParaRPr lang="zh-CN" altLang="en-US" sz="2800" kern="100" dirty="0">
              <a:solidFill>
                <a:srgbClr val="0000FF"/>
              </a:solidFill>
              <a:latin typeface="Times New Roman"/>
              <a:ea typeface="华文细黑"/>
              <a:cs typeface="Times New Roman"/>
            </a:endParaRPr>
          </a:p>
        </p:txBody>
      </p:sp>
    </p:spTree>
    <p:extLst>
      <p:ext uri="{BB962C8B-B14F-4D97-AF65-F5344CB8AC3E}">
        <p14:creationId xmlns:p14="http://schemas.microsoft.com/office/powerpoint/2010/main" val="408696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5" grpId="0"/>
      <p:bldP spid="18" grpId="0"/>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438"/>
            <a:ext cx="11232086" cy="655564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氯、溴、碘单质化学性质比较</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与碱溶液反应，如与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氧化性</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都能与金属反应生成金属卤化物，如与钠反应的化学方程式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氯、溴、碘单质的氧化性强弱是</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，阴离子的还原性：</a:t>
            </a:r>
            <a:r>
              <a:rPr lang="en-US" altLang="zh-CN" sz="2800" kern="100" dirty="0">
                <a:latin typeface="Times New Roman"/>
                <a:ea typeface="华文细黑"/>
                <a:cs typeface="Courier New"/>
              </a:rPr>
              <a:t>Cl</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的溶液中置换出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p>
          <a:p>
            <a:pPr algn="just">
              <a:lnSpc>
                <a:spcPct val="150000"/>
              </a:lnSpc>
              <a:spcAft>
                <a:spcPts val="0"/>
              </a:spcAft>
            </a:pP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同理，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能置换</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8979519" y="709818"/>
            <a:ext cx="269529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2NaOH</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a:t>
            </a:r>
            <a:endParaRPr lang="zh-CN" altLang="en-US" sz="2800" b="1" dirty="0">
              <a:solidFill>
                <a:srgbClr val="0000FF"/>
              </a:solidFill>
            </a:endParaRPr>
          </a:p>
        </p:txBody>
      </p:sp>
      <p:sp>
        <p:nvSpPr>
          <p:cNvPr id="7" name="矩形 6"/>
          <p:cNvSpPr/>
          <p:nvPr/>
        </p:nvSpPr>
        <p:spPr>
          <a:xfrm>
            <a:off x="622598" y="1345190"/>
            <a:ext cx="3257623"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NaX</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NaXO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sz="2800" b="1" dirty="0">
              <a:solidFill>
                <a:srgbClr val="0000FF"/>
              </a:solidFill>
            </a:endParaRPr>
          </a:p>
        </p:txBody>
      </p:sp>
      <p:sp>
        <p:nvSpPr>
          <p:cNvPr id="9" name="矩形 8"/>
          <p:cNvSpPr/>
          <p:nvPr/>
        </p:nvSpPr>
        <p:spPr>
          <a:xfrm>
            <a:off x="10474994" y="2660270"/>
            <a:ext cx="116249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a:t>
            </a:r>
            <a:r>
              <a:rPr lang="zh-CN" altLang="zh-CN" sz="2800" b="1" kern="1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1" name="矩形 10"/>
          <p:cNvSpPr/>
          <p:nvPr/>
        </p:nvSpPr>
        <p:spPr>
          <a:xfrm>
            <a:off x="622598" y="3263212"/>
            <a:ext cx="2038058"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=2NaX</a:t>
            </a:r>
            <a:endParaRPr lang="zh-CN" altLang="en-US" b="1" dirty="0">
              <a:solidFill>
                <a:srgbClr val="0000FF"/>
              </a:solidFill>
            </a:endParaRPr>
          </a:p>
        </p:txBody>
      </p:sp>
      <p:sp>
        <p:nvSpPr>
          <p:cNvPr id="12" name="矩形 11"/>
          <p:cNvSpPr/>
          <p:nvPr/>
        </p:nvSpPr>
        <p:spPr>
          <a:xfrm>
            <a:off x="6336630"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3" name="矩形 12"/>
          <p:cNvSpPr/>
          <p:nvPr/>
        </p:nvSpPr>
        <p:spPr>
          <a:xfrm>
            <a:off x="7175326"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4" name="矩形 13"/>
          <p:cNvSpPr/>
          <p:nvPr/>
        </p:nvSpPr>
        <p:spPr>
          <a:xfrm>
            <a:off x="575990" y="4644858"/>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5" name="矩形 14"/>
          <p:cNvSpPr/>
          <p:nvPr/>
        </p:nvSpPr>
        <p:spPr>
          <a:xfrm>
            <a:off x="1663414" y="4610950"/>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7" name="矩形 16"/>
          <p:cNvSpPr/>
          <p:nvPr/>
        </p:nvSpPr>
        <p:spPr>
          <a:xfrm>
            <a:off x="8183438" y="5185868"/>
            <a:ext cx="32114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=2Cl</a:t>
            </a:r>
            <a:r>
              <a:rPr lang="zh-CN" altLang="zh-CN" sz="2800" b="1" kern="100" baseline="300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9" name="矩形 18"/>
          <p:cNvSpPr/>
          <p:nvPr/>
        </p:nvSpPr>
        <p:spPr>
          <a:xfrm>
            <a:off x="515799" y="5809686"/>
            <a:ext cx="1061509" cy="523220"/>
          </a:xfrm>
          <a:prstGeom prst="rect">
            <a:avLst/>
          </a:prstGeom>
        </p:spPr>
        <p:txBody>
          <a:bodyPr wrap="none">
            <a:spAutoFit/>
          </a:bodyPr>
          <a:lstStyle/>
          <a:p>
            <a:pPr lvl="0"/>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1" name="矩形 20"/>
          <p:cNvSpPr/>
          <p:nvPr/>
        </p:nvSpPr>
        <p:spPr>
          <a:xfrm>
            <a:off x="7645474" y="5822386"/>
            <a:ext cx="364907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2I</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66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P spid="13" grpId="0"/>
      <p:bldP spid="14" grpId="0"/>
      <p:bldP spid="15" grpId="0"/>
      <p:bldP spid="17" grpId="0"/>
      <p:bldP spid="19"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87734186"/>
              </p:ext>
            </p:extLst>
          </p:nvPr>
        </p:nvGraphicFramePr>
        <p:xfrm>
          <a:off x="841375" y="1629594"/>
          <a:ext cx="10436225" cy="2830513"/>
        </p:xfrm>
        <a:graphic>
          <a:graphicData uri="http://schemas.openxmlformats.org/presentationml/2006/ole">
            <mc:AlternateContent xmlns:mc="http://schemas.openxmlformats.org/markup-compatibility/2006">
              <mc:Choice xmlns:v="urn:schemas-microsoft-com:vml" Requires="v">
                <p:oleObj spid="_x0000_s88246" name="文档" r:id="rId3" imgW="10543117" imgH="2874395" progId="Word.Document.12">
                  <p:embed/>
                </p:oleObj>
              </mc:Choice>
              <mc:Fallback>
                <p:oleObj name="文档" r:id="rId3" imgW="10543117" imgH="2874395" progId="Word.Document.12">
                  <p:embed/>
                  <p:pic>
                    <p:nvPicPr>
                      <p:cNvPr id="0" name=""/>
                      <p:cNvPicPr/>
                      <p:nvPr/>
                    </p:nvPicPr>
                    <p:blipFill>
                      <a:blip r:embed="rId4"/>
                      <a:stretch>
                        <a:fillRect/>
                      </a:stretch>
                    </p:blipFill>
                    <p:spPr>
                      <a:xfrm>
                        <a:off x="841375" y="1629594"/>
                        <a:ext cx="10436225" cy="2830513"/>
                      </a:xfrm>
                      <a:prstGeom prst="rect">
                        <a:avLst/>
                      </a:prstGeom>
                    </p:spPr>
                  </p:pic>
                </p:oleObj>
              </mc:Fallback>
            </mc:AlternateContent>
          </a:graphicData>
        </a:graphic>
      </p:graphicFrame>
      <p:sp>
        <p:nvSpPr>
          <p:cNvPr id="6" name="矩形 5"/>
          <p:cNvSpPr/>
          <p:nvPr/>
        </p:nvSpPr>
        <p:spPr>
          <a:xfrm>
            <a:off x="1443152" y="2244627"/>
            <a:ext cx="6422271" cy="523220"/>
          </a:xfrm>
          <a:prstGeom prst="rect">
            <a:avLst/>
          </a:prstGeom>
        </p:spPr>
        <p:txBody>
          <a:bodyPr wrap="none">
            <a:spAutoFit/>
          </a:bodyPr>
          <a:lstStyle/>
          <a:p>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Br</a:t>
            </a:r>
            <a:r>
              <a:rPr lang="en-US" altLang="zh-CN" sz="2800" b="1" baseline="-25000" dirty="0">
                <a:solidFill>
                  <a:srgbClr val="0000FF"/>
                </a:solidFill>
                <a:latin typeface="Times New Roman"/>
                <a:ea typeface="华文细黑"/>
              </a:rPr>
              <a:t>2</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H</a:t>
            </a:r>
            <a:r>
              <a:rPr lang="en-US" altLang="zh-CN" sz="2800" b="1" baseline="-25000" dirty="0">
                <a:solidFill>
                  <a:srgbClr val="0000FF"/>
                </a:solidFill>
                <a:latin typeface="Times New Roman"/>
                <a:ea typeface="华文细黑"/>
              </a:rPr>
              <a:t>2</a:t>
            </a:r>
            <a:r>
              <a:rPr lang="en-US" altLang="zh-CN" sz="2800" b="1" dirty="0">
                <a:solidFill>
                  <a:srgbClr val="0000FF"/>
                </a:solidFill>
                <a:latin typeface="Times New Roman"/>
                <a:ea typeface="华文细黑"/>
              </a:rPr>
              <a:t>O</a:t>
            </a:r>
            <a:r>
              <a:rPr lang="en-US" altLang="zh-CN" sz="2800" b="1" spc="-80" dirty="0">
                <a:solidFill>
                  <a:srgbClr val="0000FF"/>
                </a:solidFill>
                <a:latin typeface="Times New Roman"/>
                <a:ea typeface="华文细黑"/>
              </a:rPr>
              <a:t>==</a:t>
            </a:r>
            <a:r>
              <a:rPr lang="en-US" altLang="zh-CN" sz="2800" b="1" dirty="0">
                <a:solidFill>
                  <a:srgbClr val="0000FF"/>
                </a:solidFill>
                <a:latin typeface="Times New Roman"/>
                <a:ea typeface="华文细黑"/>
              </a:rPr>
              <a:t>=</a:t>
            </a:r>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2Br</a:t>
            </a:r>
            <a:r>
              <a:rPr lang="zh-CN" altLang="zh-CN" sz="2800" b="1" baseline="30000" dirty="0">
                <a:solidFill>
                  <a:srgbClr val="0000FF"/>
                </a:solidFill>
                <a:latin typeface="Times New Roman"/>
                <a:ea typeface="华文细黑"/>
                <a:cs typeface="Times New Roman"/>
              </a:rPr>
              <a:t>－</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2H</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997158" y="2253135"/>
            <a:ext cx="3389389" cy="523220"/>
          </a:xfrm>
          <a:prstGeom prst="rect">
            <a:avLst/>
          </a:prstGeom>
        </p:spPr>
        <p:txBody>
          <a:bodyPr wrap="none">
            <a:spAutoFit/>
          </a:bodyPr>
          <a:lstStyle/>
          <a:p>
            <a:r>
              <a:rPr lang="en-US" altLang="zh-CN" sz="2800" b="1" dirty="0">
                <a:solidFill>
                  <a:srgbClr val="0000FF"/>
                </a:solidFill>
                <a:latin typeface="Times New Roman"/>
                <a:ea typeface="华文细黑"/>
              </a:rPr>
              <a:t>2Fe</a:t>
            </a:r>
            <a:r>
              <a:rPr lang="en-US" altLang="zh-CN" sz="2800" b="1" baseline="30000" dirty="0">
                <a:solidFill>
                  <a:srgbClr val="0000FF"/>
                </a:solidFill>
                <a:latin typeface="Times New Roman"/>
                <a:ea typeface="华文细黑"/>
              </a:rPr>
              <a:t>2</a:t>
            </a:r>
            <a:r>
              <a:rPr lang="zh-CN" altLang="zh-CN" sz="2800" b="1" baseline="30000" dirty="0">
                <a:solidFill>
                  <a:srgbClr val="0000FF"/>
                </a:solidFill>
                <a:latin typeface="Times New Roman"/>
                <a:ea typeface="华文细黑"/>
                <a:cs typeface="Times New Roman"/>
              </a:rPr>
              <a:t>＋</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Br</a:t>
            </a:r>
            <a:r>
              <a:rPr lang="en-US" altLang="zh-CN" sz="2800" b="1" baseline="-25000" dirty="0">
                <a:solidFill>
                  <a:srgbClr val="0000FF"/>
                </a:solidFill>
                <a:latin typeface="Times New Roman"/>
                <a:ea typeface="华文细黑"/>
              </a:rPr>
              <a:t>2</a:t>
            </a:r>
            <a:r>
              <a:rPr lang="en-US" altLang="zh-CN" sz="2800" b="1" spc="-80" dirty="0">
                <a:solidFill>
                  <a:srgbClr val="0000FF"/>
                </a:solidFill>
                <a:latin typeface="Times New Roman"/>
                <a:ea typeface="华文细黑"/>
              </a:rPr>
              <a:t>==</a:t>
            </a:r>
            <a:r>
              <a:rPr lang="en-US" altLang="zh-CN" sz="2800" b="1" dirty="0">
                <a:solidFill>
                  <a:srgbClr val="0000FF"/>
                </a:solidFill>
                <a:latin typeface="Times New Roman"/>
                <a:ea typeface="华文细黑"/>
              </a:rPr>
              <a:t>=2Br</a:t>
            </a:r>
            <a:r>
              <a:rPr lang="zh-CN" altLang="zh-CN" sz="2800" b="1" baseline="30000" dirty="0" smtClean="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8" name="矩形 17"/>
          <p:cNvSpPr/>
          <p:nvPr/>
        </p:nvSpPr>
        <p:spPr>
          <a:xfrm>
            <a:off x="752100" y="2991567"/>
            <a:ext cx="1460656" cy="523220"/>
          </a:xfrm>
          <a:prstGeom prst="rect">
            <a:avLst/>
          </a:prstGeom>
        </p:spPr>
        <p:txBody>
          <a:bodyPr wrap="none">
            <a:spAutoFit/>
          </a:bodyPr>
          <a:lstStyle/>
          <a:p>
            <a:pPr lvl="0"/>
            <a:r>
              <a:rPr lang="zh-CN" altLang="zh-CN" sz="2800" b="1" dirty="0" smtClean="0">
                <a:solidFill>
                  <a:srgbClr val="0000FF"/>
                </a:solidFill>
                <a:latin typeface="Times New Roman"/>
                <a:ea typeface="华文细黑"/>
                <a:cs typeface="Times New Roman"/>
              </a:rPr>
              <a:t>＋</a:t>
            </a:r>
            <a:r>
              <a:rPr lang="en-US" altLang="zh-CN" sz="2800" b="1" dirty="0" smtClean="0">
                <a:solidFill>
                  <a:srgbClr val="0000FF"/>
                </a:solidFill>
                <a:latin typeface="Times New Roman"/>
                <a:ea typeface="华文细黑"/>
              </a:rPr>
              <a:t>2Fe</a:t>
            </a:r>
            <a:r>
              <a:rPr lang="en-US" altLang="zh-CN" sz="2800" b="1" baseline="30000" dirty="0" smtClean="0">
                <a:solidFill>
                  <a:srgbClr val="0000FF"/>
                </a:solidFill>
                <a:latin typeface="Times New Roman"/>
                <a:ea typeface="华文细黑"/>
              </a:rPr>
              <a:t>3</a:t>
            </a:r>
            <a:r>
              <a:rPr lang="zh-CN" altLang="zh-CN" sz="2800" b="1" baseline="30000" dirty="0" smtClean="0">
                <a:solidFill>
                  <a:srgbClr val="0000FF"/>
                </a:solidFill>
                <a:latin typeface="Times New Roman"/>
                <a:ea typeface="华文细黑"/>
                <a:cs typeface="Times New Roman"/>
              </a:rPr>
              <a:t>＋</a:t>
            </a:r>
            <a:endParaRPr lang="zh-CN" altLang="en-US" sz="2800" b="1" dirty="0">
              <a:solidFill>
                <a:srgbClr val="0000FF"/>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34695828"/>
              </p:ext>
            </p:extLst>
          </p:nvPr>
        </p:nvGraphicFramePr>
        <p:xfrm>
          <a:off x="2019778" y="2236495"/>
          <a:ext cx="581025" cy="682625"/>
        </p:xfrm>
        <a:graphic>
          <a:graphicData uri="http://schemas.openxmlformats.org/presentationml/2006/ole">
            <mc:AlternateContent xmlns:mc="http://schemas.openxmlformats.org/markup-compatibility/2006">
              <mc:Choice xmlns:v="urn:schemas-microsoft-com:vml" Requires="v">
                <p:oleObj spid="_x0000_s88247" name="文档" r:id="rId5" imgW="593684" imgH="689065" progId="Word.Document.12">
                  <p:embed/>
                </p:oleObj>
              </mc:Choice>
              <mc:Fallback>
                <p:oleObj name="文档" r:id="rId5" imgW="593684" imgH="689065" progId="Word.Document.12">
                  <p:embed/>
                  <p:pic>
                    <p:nvPicPr>
                      <p:cNvPr id="0" name=""/>
                      <p:cNvPicPr/>
                      <p:nvPr/>
                    </p:nvPicPr>
                    <p:blipFill>
                      <a:blip r:embed="rId6"/>
                      <a:stretch>
                        <a:fillRect/>
                      </a:stretch>
                    </p:blipFill>
                    <p:spPr>
                      <a:xfrm>
                        <a:off x="2019778" y="2236495"/>
                        <a:ext cx="581025" cy="6826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70301235"/>
              </p:ext>
            </p:extLst>
          </p:nvPr>
        </p:nvGraphicFramePr>
        <p:xfrm>
          <a:off x="5303118" y="2239194"/>
          <a:ext cx="550862" cy="623888"/>
        </p:xfrm>
        <a:graphic>
          <a:graphicData uri="http://schemas.openxmlformats.org/presentationml/2006/ole">
            <mc:AlternateContent xmlns:mc="http://schemas.openxmlformats.org/markup-compatibility/2006">
              <mc:Choice xmlns:v="urn:schemas-microsoft-com:vml" Requires="v">
                <p:oleObj spid="_x0000_s88248" name="文档" r:id="rId7" imgW="581083" imgH="649463" progId="Word.Document.12">
                  <p:embed/>
                </p:oleObj>
              </mc:Choice>
              <mc:Fallback>
                <p:oleObj name="文档" r:id="rId7" imgW="581083" imgH="649463" progId="Word.Document.12">
                  <p:embed/>
                  <p:pic>
                    <p:nvPicPr>
                      <p:cNvPr id="0" name=""/>
                      <p:cNvPicPr/>
                      <p:nvPr/>
                    </p:nvPicPr>
                    <p:blipFill>
                      <a:blip r:embed="rId8"/>
                      <a:stretch>
                        <a:fillRect/>
                      </a:stretch>
                    </p:blipFill>
                    <p:spPr>
                      <a:xfrm>
                        <a:off x="5303118" y="2239194"/>
                        <a:ext cx="550862" cy="623888"/>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5912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6590"/>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卤素离子的检验方法</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沉淀法</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2510943"/>
              </p:ext>
            </p:extLst>
          </p:nvPr>
        </p:nvGraphicFramePr>
        <p:xfrm>
          <a:off x="647700" y="1498476"/>
          <a:ext cx="11430000" cy="2400300"/>
        </p:xfrm>
        <a:graphic>
          <a:graphicData uri="http://schemas.openxmlformats.org/presentationml/2006/ole">
            <mc:AlternateContent xmlns:mc="http://schemas.openxmlformats.org/markup-compatibility/2006">
              <mc:Choice xmlns:v="urn:schemas-microsoft-com:vml" Requires="v">
                <p:oleObj spid="_x0000_s89231" name="文档" r:id="rId3" imgW="11418951" imgH="2419784" progId="Word.Document.12">
                  <p:embed/>
                </p:oleObj>
              </mc:Choice>
              <mc:Fallback>
                <p:oleObj name="文档" r:id="rId3" imgW="11418951" imgH="2419784" progId="Word.Document.12">
                  <p:embed/>
                  <p:pic>
                    <p:nvPicPr>
                      <p:cNvPr id="0" name=""/>
                      <p:cNvPicPr/>
                      <p:nvPr/>
                    </p:nvPicPr>
                    <p:blipFill>
                      <a:blip r:embed="rId4"/>
                      <a:stretch>
                        <a:fillRect/>
                      </a:stretch>
                    </p:blipFill>
                    <p:spPr>
                      <a:xfrm>
                        <a:off x="647700" y="1498476"/>
                        <a:ext cx="11430000" cy="2400300"/>
                      </a:xfrm>
                      <a:prstGeom prst="rect">
                        <a:avLst/>
                      </a:prstGeom>
                    </p:spPr>
                  </p:pic>
                </p:oleObj>
              </mc:Fallback>
            </mc:AlternateContent>
          </a:graphicData>
        </a:graphic>
      </p:graphicFrame>
      <p:sp>
        <p:nvSpPr>
          <p:cNvPr id="4" name="矩形 3"/>
          <p:cNvSpPr/>
          <p:nvPr/>
        </p:nvSpPr>
        <p:spPr>
          <a:xfrm>
            <a:off x="5349957" y="1485578"/>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白</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5393905" y="2062206"/>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淡黄</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5364471" y="2612640"/>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黄</a:t>
            </a:r>
            <a:endParaRPr lang="zh-CN" altLang="en-US" sz="2800" b="1" kern="100" dirty="0">
              <a:solidFill>
                <a:srgbClr val="0000FF"/>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45765619"/>
              </p:ext>
            </p:extLst>
          </p:nvPr>
        </p:nvGraphicFramePr>
        <p:xfrm>
          <a:off x="647700" y="3296664"/>
          <a:ext cx="11417300" cy="3302000"/>
        </p:xfrm>
        <a:graphic>
          <a:graphicData uri="http://schemas.openxmlformats.org/presentationml/2006/ole">
            <mc:AlternateContent xmlns:mc="http://schemas.openxmlformats.org/markup-compatibility/2006">
              <mc:Choice xmlns:v="urn:schemas-microsoft-com:vml" Requires="v">
                <p:oleObj spid="_x0000_s89232" name="文档" r:id="rId5" imgW="11418951" imgH="3327564" progId="Word.Document.12">
                  <p:embed/>
                </p:oleObj>
              </mc:Choice>
              <mc:Fallback>
                <p:oleObj name="文档" r:id="rId5" imgW="11418951" imgH="3327564" progId="Word.Document.12">
                  <p:embed/>
                  <p:pic>
                    <p:nvPicPr>
                      <p:cNvPr id="0" name=""/>
                      <p:cNvPicPr/>
                      <p:nvPr/>
                    </p:nvPicPr>
                    <p:blipFill>
                      <a:blip r:embed="rId6"/>
                      <a:stretch>
                        <a:fillRect/>
                      </a:stretch>
                    </p:blipFill>
                    <p:spPr>
                      <a:xfrm>
                        <a:off x="647700" y="3296664"/>
                        <a:ext cx="11417300" cy="3302000"/>
                      </a:xfrm>
                      <a:prstGeom prst="rect">
                        <a:avLst/>
                      </a:prstGeom>
                    </p:spPr>
                  </p:pic>
                </p:oleObj>
              </mc:Fallback>
            </mc:AlternateContent>
          </a:graphicData>
        </a:graphic>
      </p:graphicFrame>
      <p:sp>
        <p:nvSpPr>
          <p:cNvPr id="9" name="矩形 8"/>
          <p:cNvSpPr/>
          <p:nvPr/>
        </p:nvSpPr>
        <p:spPr>
          <a:xfrm>
            <a:off x="6149592" y="5196604"/>
            <a:ext cx="821059" cy="523220"/>
          </a:xfrm>
          <a:prstGeom prst="rect">
            <a:avLst/>
          </a:prstGeom>
        </p:spPr>
        <p:txBody>
          <a:bodyPr wrap="none">
            <a:spAutoFit/>
          </a:bodyPr>
          <a:lstStyle/>
          <a:p>
            <a:r>
              <a:rPr lang="en-US" altLang="zh-CN" sz="2800" b="1" dirty="0">
                <a:solidFill>
                  <a:srgbClr val="0000FF"/>
                </a:solidFill>
                <a:latin typeface="Times New Roman"/>
                <a:ea typeface="华文细黑"/>
              </a:rPr>
              <a:t>Br</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188026" y="5726060"/>
            <a:ext cx="562975" cy="523220"/>
          </a:xfrm>
          <a:prstGeom prst="rect">
            <a:avLst/>
          </a:prstGeom>
        </p:spPr>
        <p:txBody>
          <a:bodyPr wrap="none">
            <a:spAutoFit/>
          </a:bodyPr>
          <a:lstStyle/>
          <a:p>
            <a:r>
              <a:rPr lang="en-US" altLang="zh-CN" sz="2800" b="1" dirty="0">
                <a:solidFill>
                  <a:srgbClr val="0000FF"/>
                </a:solidFill>
                <a:latin typeface="Times New Roman"/>
                <a:ea typeface="华文细黑"/>
              </a:rPr>
              <a:t>I</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068983259"/>
              </p:ext>
            </p:extLst>
          </p:nvPr>
        </p:nvGraphicFramePr>
        <p:xfrm>
          <a:off x="747166" y="1792238"/>
          <a:ext cx="10388600" cy="2933700"/>
        </p:xfrm>
        <a:graphic>
          <a:graphicData uri="http://schemas.openxmlformats.org/presentationml/2006/ole">
            <mc:AlternateContent xmlns:mc="http://schemas.openxmlformats.org/markup-compatibility/2006">
              <mc:Choice xmlns:v="urn:schemas-microsoft-com:vml" Requires="v">
                <p:oleObj spid="_x0000_s90185" name="文档" r:id="rId3" imgW="10387669" imgH="2941091" progId="Word.Document.12">
                  <p:embed/>
                </p:oleObj>
              </mc:Choice>
              <mc:Fallback>
                <p:oleObj name="文档" r:id="rId3" imgW="10387669" imgH="2941091" progId="Word.Document.12">
                  <p:embed/>
                  <p:pic>
                    <p:nvPicPr>
                      <p:cNvPr id="0" name=""/>
                      <p:cNvPicPr/>
                      <p:nvPr/>
                    </p:nvPicPr>
                    <p:blipFill>
                      <a:blip r:embed="rId4"/>
                      <a:stretch>
                        <a:fillRect/>
                      </a:stretch>
                    </p:blipFill>
                    <p:spPr>
                      <a:xfrm>
                        <a:off x="747166" y="1792238"/>
                        <a:ext cx="10388600" cy="2933700"/>
                      </a:xfrm>
                      <a:prstGeom prst="rect">
                        <a:avLst/>
                      </a:prstGeom>
                    </p:spPr>
                  </p:pic>
                </p:oleObj>
              </mc:Fallback>
            </mc:AlternateContent>
          </a:graphicData>
        </a:graphic>
      </p:graphicFrame>
      <p:sp>
        <p:nvSpPr>
          <p:cNvPr id="11" name="矩形 10"/>
          <p:cNvSpPr/>
          <p:nvPr/>
        </p:nvSpPr>
        <p:spPr>
          <a:xfrm>
            <a:off x="9117959" y="2663106"/>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蓝</a:t>
            </a:r>
            <a:endParaRPr lang="zh-CN" altLang="en-US" sz="2800" b="1" kern="100" dirty="0">
              <a:solidFill>
                <a:srgbClr val="0000FF"/>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439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7890" y="1125538"/>
            <a:ext cx="11010769" cy="397031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海水提溴的过程中不发生氧化还原反应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可以用淀粉溶液检验加碘食盐中的</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萃取碘水中的碘，先振荡，后静置，液体分层，下层呈无色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碘易升华，可用加热升华法除去</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中混有的</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 name="矩形 3"/>
          <p:cNvSpPr/>
          <p:nvPr/>
        </p:nvSpPr>
        <p:spPr>
          <a:xfrm>
            <a:off x="7209234" y="1817668"/>
            <a:ext cx="697627" cy="707886"/>
          </a:xfrm>
          <a:prstGeom prst="rect">
            <a:avLst/>
          </a:prstGeom>
        </p:spPr>
        <p:txBody>
          <a:bodyPr wrap="none">
            <a:spAutoFit/>
          </a:bodyPr>
          <a:lstStyle/>
          <a:p>
            <a:r>
              <a:rPr lang="en-US" altLang="zh-CN" sz="4000" b="1" kern="100">
                <a:solidFill>
                  <a:srgbClr val="FF0000"/>
                </a:solidFill>
                <a:latin typeface="宋体"/>
                <a:ea typeface="华文细黑"/>
                <a:cs typeface="Times New Roman"/>
              </a:rPr>
              <a:t>×</a:t>
            </a:r>
            <a:endParaRPr lang="zh-CN" altLang="en-US" sz="4000" b="1" dirty="0">
              <a:solidFill>
                <a:srgbClr val="FF0000"/>
              </a:solidFill>
            </a:endParaRPr>
          </a:p>
        </p:txBody>
      </p:sp>
      <p:sp>
        <p:nvSpPr>
          <p:cNvPr id="5" name="矩形 4"/>
          <p:cNvSpPr/>
          <p:nvPr/>
        </p:nvSpPr>
        <p:spPr>
          <a:xfrm>
            <a:off x="7241559" y="2459276"/>
            <a:ext cx="697627" cy="707886"/>
          </a:xfrm>
          <a:prstGeom prst="rect">
            <a:avLst/>
          </a:prstGeom>
        </p:spPr>
        <p:txBody>
          <a:bodyPr wrap="none">
            <a:spAutoFit/>
          </a:bodyPr>
          <a:lstStyle/>
          <a:p>
            <a:r>
              <a:rPr lang="en-US" altLang="zh-CN" sz="4000" b="1" kern="100">
                <a:solidFill>
                  <a:srgbClr val="FF0000"/>
                </a:solidFill>
                <a:latin typeface="宋体"/>
                <a:ea typeface="华文细黑"/>
                <a:cs typeface="Times New Roman"/>
              </a:rPr>
              <a:t>×</a:t>
            </a:r>
            <a:endParaRPr lang="zh-CN" altLang="en-US" sz="4000" b="1" dirty="0">
              <a:solidFill>
                <a:srgbClr val="FF0000"/>
              </a:solidFill>
            </a:endParaRPr>
          </a:p>
        </p:txBody>
      </p:sp>
      <p:sp>
        <p:nvSpPr>
          <p:cNvPr id="6" name="矩形 5"/>
          <p:cNvSpPr/>
          <p:nvPr/>
        </p:nvSpPr>
        <p:spPr>
          <a:xfrm>
            <a:off x="766614" y="3749184"/>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7" name="矩形 6"/>
          <p:cNvSpPr/>
          <p:nvPr/>
        </p:nvSpPr>
        <p:spPr>
          <a:xfrm>
            <a:off x="8780710" y="4378092"/>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文本框 3"/>
          <p:cNvSpPr txBox="1"/>
          <p:nvPr/>
        </p:nvSpPr>
        <p:spPr bwMode="auto">
          <a:xfrm>
            <a:off x="406574" y="621482"/>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477466"/>
            <a:ext cx="1123208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下列哪些事实或实验能说明氧化性：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氯水分别滴入</a:t>
            </a:r>
            <a:r>
              <a:rPr lang="en-US" altLang="zh-CN" sz="2800" kern="100" dirty="0">
                <a:latin typeface="Times New Roman"/>
                <a:ea typeface="华文细黑"/>
                <a:cs typeface="Courier New"/>
              </a:rPr>
              <a:t>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溶液中颜色加深，而溴水滴入</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溶液中无明显变化，滴入</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淀粉溶液中，溶液变蓝</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的混合气体光照爆炸，</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的混合气体加热才能反应，而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反应更困难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分别与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的化合物的化合价高低</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的热稳定性越来越差</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在水中的溶解度逐渐减小</a:t>
            </a:r>
            <a:endParaRPr lang="zh-CN" altLang="zh-CN" sz="1050" kern="100" dirty="0">
              <a:effectLst/>
              <a:latin typeface="宋体"/>
              <a:cs typeface="Courier New"/>
            </a:endParaRPr>
          </a:p>
        </p:txBody>
      </p:sp>
      <p:sp>
        <p:nvSpPr>
          <p:cNvPr id="2" name="矩形 1"/>
          <p:cNvSpPr/>
          <p:nvPr/>
        </p:nvSpPr>
        <p:spPr>
          <a:xfrm>
            <a:off x="8098730" y="552827"/>
            <a:ext cx="1261884" cy="523220"/>
          </a:xfrm>
          <a:prstGeom prst="rect">
            <a:avLst/>
          </a:prstGeom>
        </p:spPr>
        <p:txBody>
          <a:bodyPr wrap="none">
            <a:spAutoFit/>
          </a:bodyPr>
          <a:lstStyle/>
          <a:p>
            <a:pPr>
              <a:defRPr/>
            </a:pPr>
            <a:r>
              <a:rPr lang="en-US" altLang="zh-CN" sz="2800" b="1" kern="100" dirty="0" smtClean="0">
                <a:solidFill>
                  <a:srgbClr val="FF0000"/>
                </a:solidFill>
                <a:latin typeface="Times New Roman"/>
                <a:ea typeface="华文细黑"/>
                <a:cs typeface="Times New Roman"/>
              </a:rPr>
              <a:t>①②④</a:t>
            </a:r>
            <a:endParaRPr lang="zh-CN" altLang="en-US" sz="2800" b="1" kern="100" dirty="0">
              <a:solidFill>
                <a:srgbClr val="FF0000"/>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1053530"/>
            <a:ext cx="1123208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卤族元素的性质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下列有关卤素的说法错误的是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酸性递增的事实，可推出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的非</a:t>
            </a:r>
            <a:r>
              <a:rPr lang="zh-CN" altLang="zh-CN" sz="2800" kern="100" dirty="0" smtClean="0">
                <a:latin typeface="Times New Roman"/>
                <a:ea typeface="华文细黑"/>
                <a:cs typeface="Times New Roman"/>
              </a:rPr>
              <a:t>金</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属</a:t>
            </a:r>
            <a:r>
              <a:rPr lang="zh-CN" altLang="zh-CN" sz="2800" kern="100" dirty="0">
                <a:latin typeface="Times New Roman"/>
                <a:ea typeface="华文细黑"/>
                <a:cs typeface="Times New Roman"/>
              </a:rPr>
              <a:t>性递增的规律</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的热稳定性依次减弱，还原性依次增强</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溶液在空气中变蓝：</a:t>
            </a:r>
            <a:r>
              <a:rPr lang="en-US" altLang="zh-CN" sz="2800" kern="100" dirty="0">
                <a:latin typeface="Times New Roman"/>
                <a:ea typeface="华文细黑"/>
                <a:cs typeface="Courier New"/>
              </a:rPr>
              <a:t>4I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4OH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b="1" kern="100" dirty="0">
                <a:solidFill>
                  <a:srgbClr val="0000FF"/>
                </a:solidFill>
                <a:latin typeface="Times New Roman"/>
                <a:ea typeface="华文细黑"/>
                <a:cs typeface="Courier New"/>
              </a:rPr>
              <a:t>D.</a:t>
            </a:r>
            <a:r>
              <a:rPr lang="zh-CN" altLang="zh-CN" sz="2800" b="1" kern="100" dirty="0">
                <a:solidFill>
                  <a:srgbClr val="0000FF"/>
                </a:solidFill>
                <a:latin typeface="Times New Roman"/>
                <a:ea typeface="华文细黑"/>
                <a:cs typeface="Times New Roman"/>
              </a:rPr>
              <a:t>碘在</a:t>
            </a:r>
            <a:r>
              <a:rPr lang="en-US" altLang="zh-CN" sz="2800" b="1" kern="100" dirty="0">
                <a:solidFill>
                  <a:srgbClr val="0000FF"/>
                </a:solidFill>
                <a:latin typeface="Times New Roman"/>
                <a:ea typeface="华文细黑"/>
                <a:cs typeface="Courier New"/>
              </a:rPr>
              <a:t>KI</a:t>
            </a:r>
            <a:r>
              <a:rPr lang="zh-CN" altLang="zh-CN" sz="2800" b="1" kern="100" dirty="0">
                <a:solidFill>
                  <a:srgbClr val="0000FF"/>
                </a:solidFill>
                <a:latin typeface="Times New Roman"/>
                <a:ea typeface="华文细黑"/>
                <a:cs typeface="Times New Roman"/>
              </a:rPr>
              <a:t>溶液中的溶解度大于在纯水中的溶解度</a:t>
            </a:r>
            <a:endParaRPr lang="zh-CN" altLang="zh-CN" sz="1050" b="1" kern="100" dirty="0">
              <a:solidFill>
                <a:srgbClr val="0000FF"/>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6971221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9743" y="1629150"/>
            <a:ext cx="10880966" cy="2880764"/>
          </a:xfrm>
          <a:prstGeom prst="rect">
            <a:avLst/>
          </a:prstGeom>
        </p:spPr>
        <p:txBody>
          <a:bodyPr wrap="square" lIns="121898" tIns="60948" rIns="121898" bIns="60948">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元素的非金属性强弱与其对应的氢化物溶液的酸性无关，可根据其最高价氧化物对应的水化物的酸性强弱进行比较，</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溶液中存在</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ZBFH"/>
                <a:ea typeface="华文细黑"/>
                <a:cs typeface="Times New Roman"/>
              </a:rPr>
              <a:t></a:t>
            </a:r>
            <a:r>
              <a:rPr lang="en-US" altLang="zh-CN" sz="2800" kern="100" dirty="0" smtClean="0">
                <a:latin typeface="Times New Roman"/>
                <a:ea typeface="华文细黑"/>
                <a:cs typeface="Courier New"/>
              </a:rPr>
              <a:t>I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可使其溶解度增大，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871617819"/>
              </p:ext>
            </p:extLst>
          </p:nvPr>
        </p:nvGraphicFramePr>
        <p:xfrm>
          <a:off x="5283200" y="3155514"/>
          <a:ext cx="431800" cy="1104900"/>
        </p:xfrm>
        <a:graphic>
          <a:graphicData uri="http://schemas.openxmlformats.org/presentationml/2006/ole">
            <mc:AlternateContent xmlns:mc="http://schemas.openxmlformats.org/markup-compatibility/2006">
              <mc:Choice xmlns:v="urn:schemas-microsoft-com:vml" Requires="v">
                <p:oleObj spid="_x0000_s92288" name="文档" r:id="rId3" imgW="438873" imgH="1119280" progId="Word.Document.12">
                  <p:embed/>
                </p:oleObj>
              </mc:Choice>
              <mc:Fallback>
                <p:oleObj name="文档" r:id="rId3" imgW="438873" imgH="1119280" progId="Word.Document.12">
                  <p:embed/>
                  <p:pic>
                    <p:nvPicPr>
                      <p:cNvPr id="0" name=""/>
                      <p:cNvPicPr/>
                      <p:nvPr/>
                    </p:nvPicPr>
                    <p:blipFill>
                      <a:blip r:embed="rId4"/>
                      <a:stretch>
                        <a:fillRect/>
                      </a:stretch>
                    </p:blipFill>
                    <p:spPr>
                      <a:xfrm>
                        <a:off x="5283200" y="3155514"/>
                        <a:ext cx="431800" cy="1104900"/>
                      </a:xfrm>
                      <a:prstGeom prst="rect">
                        <a:avLst/>
                      </a:prstGeom>
                    </p:spPr>
                  </p:pic>
                </p:oleObj>
              </mc:Fallback>
            </mc:AlternateContent>
          </a:graphicData>
        </a:graphic>
      </p:graphicFrame>
      <p:sp>
        <p:nvSpPr>
          <p:cNvPr id="6" name="Rectangle 21">
            <a:hlinkClick r:id="rId5"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0"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1"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4367014" y="2997746"/>
            <a:ext cx="647934" cy="769441"/>
          </a:xfrm>
          <a:prstGeom prst="rect">
            <a:avLst/>
          </a:prstGeom>
        </p:spPr>
        <p:txBody>
          <a:bodyPr wrap="none">
            <a:spAutoFit/>
          </a:bodyPr>
          <a:lstStyle/>
          <a:p>
            <a:r>
              <a:rPr lang="zh-CN" altLang="en-US" sz="4400" b="1" dirty="0"/>
              <a:t>⇌</a:t>
            </a:r>
          </a:p>
        </p:txBody>
      </p:sp>
    </p:spTree>
    <p:extLst>
      <p:ext uri="{BB962C8B-B14F-4D97-AF65-F5344CB8AC3E}">
        <p14:creationId xmlns:p14="http://schemas.microsoft.com/office/powerpoint/2010/main" val="1427868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linds(horizontal)">
                                      <p:cBhvr>
                                        <p:cTn id="18"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0"/>
          <p:cNvSpPr txBox="1">
            <a:spLocks noChangeArrowheads="1"/>
          </p:cNvSpPr>
          <p:nvPr/>
        </p:nvSpPr>
        <p:spPr bwMode="auto">
          <a:xfrm>
            <a:off x="1270670" y="1629594"/>
            <a:ext cx="9310759" cy="2630761"/>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eaLnBrk="1" hangingPunct="1">
              <a:lnSpc>
                <a:spcPct val="150000"/>
              </a:lnSpc>
            </a:pPr>
            <a:r>
              <a:rPr lang="en-US" altLang="zh-CN" sz="2800" b="0" dirty="0">
                <a:solidFill>
                  <a:prstClr val="black"/>
                </a:solidFill>
                <a:latin typeface="Times New Roman" pitchFamily="18" charset="0"/>
                <a:ea typeface="华文细黑" pitchFamily="2" charset="-122"/>
              </a:rPr>
              <a:t>1.</a:t>
            </a:r>
            <a:r>
              <a:rPr lang="zh-CN" altLang="en-US" sz="2800" b="0" dirty="0">
                <a:solidFill>
                  <a:prstClr val="black"/>
                </a:solidFill>
                <a:latin typeface="Times New Roman" pitchFamily="18" charset="0"/>
                <a:ea typeface="华文细黑" pitchFamily="2" charset="-122"/>
              </a:rPr>
              <a:t>了解氯元素单质及其重要化合物的主要性质及应用。</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2.</a:t>
            </a:r>
            <a:r>
              <a:rPr lang="zh-CN" altLang="en-US" sz="2800" b="0" dirty="0">
                <a:solidFill>
                  <a:prstClr val="black"/>
                </a:solidFill>
                <a:latin typeface="Times New Roman" pitchFamily="18" charset="0"/>
                <a:ea typeface="华文细黑" pitchFamily="2" charset="-122"/>
              </a:rPr>
              <a:t>了解氯元素单质及其重要化合物对环境质量的影响。</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3.</a:t>
            </a:r>
            <a:r>
              <a:rPr lang="zh-CN" altLang="en-US" sz="2800" b="0" dirty="0">
                <a:solidFill>
                  <a:prstClr val="black"/>
                </a:solidFill>
                <a:latin typeface="Times New Roman" pitchFamily="18" charset="0"/>
                <a:ea typeface="华文细黑" pitchFamily="2" charset="-122"/>
              </a:rPr>
              <a:t>卤族元素的性质递变规律及与化工生产相结合的资源综合利用。</a:t>
            </a: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1667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45937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7" name="矩形 6">
            <a:hlinkClick r:id="rId6" action="ppaction://hlinksldjump"/>
          </p:cNvPr>
          <p:cNvSpPr/>
          <p:nvPr/>
        </p:nvSpPr>
        <p:spPr>
          <a:xfrm>
            <a:off x="6944788"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8" name="矩形 7">
            <a:hlinkClick r:id="rId7" action="ppaction://hlinksldjump"/>
          </p:cNvPr>
          <p:cNvSpPr/>
          <p:nvPr/>
        </p:nvSpPr>
        <p:spPr>
          <a:xfrm>
            <a:off x="10347441"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0" name="矩形 9">
            <a:hlinkClick r:id="rId8" action="ppaction://hlinksldjump"/>
          </p:cNvPr>
          <p:cNvSpPr/>
          <p:nvPr/>
        </p:nvSpPr>
        <p:spPr>
          <a:xfrm>
            <a:off x="5191331"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7043" y="837506"/>
            <a:ext cx="10880966"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溴化碘</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的化学性质与卤素单质相似，能与大多数金属反应生成金属卤化物，和某些非金属单质反应生成相应的卤化物，跟水反应的方程式为</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。下列有关</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的叙述中，不正确的是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A.IBr</a:t>
            </a:r>
            <a:r>
              <a:rPr lang="zh-CN" altLang="zh-CN" sz="2800" kern="100" dirty="0">
                <a:latin typeface="Times New Roman"/>
                <a:ea typeface="华文细黑"/>
                <a:cs typeface="Times New Roman"/>
              </a:rPr>
              <a:t>是双原子分子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和水反应时，既是氧化剂又是还原剂</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33372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08092"/>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个原子组成</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个</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分子，</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因</a:t>
            </a:r>
            <a:r>
              <a:rPr lang="zh-CN" altLang="zh-CN" sz="2800" kern="100" dirty="0">
                <a:latin typeface="Times New Roman"/>
                <a:ea typeface="华文细黑"/>
                <a:cs typeface="Times New Roman"/>
              </a:rPr>
              <a:t>为其化学性质与卤素相似，所以在很多反应中，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跟水反应的方程式</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中，反应前后各元素的化合价均未发生变化，仍然是</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价，故这个反应不是氧化还原反应，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与</a:t>
            </a:r>
            <a:r>
              <a:rPr lang="zh-CN" altLang="zh-CN" sz="2800" kern="100" dirty="0">
                <a:latin typeface="Times New Roman"/>
                <a:ea typeface="华文细黑"/>
                <a:cs typeface="Times New Roman"/>
              </a:rPr>
              <a:t>碱反应的实质可看成是</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先与水反应，生成物</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再与碱反应，所以</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53939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38159"/>
            <a:ext cx="11053228"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下列关于卤素的叙述正确的是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卤素的钾盐中，最易被氧化的是氟化钾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溴中溶有少量氯气，可以用加入溴化钠再用汽油萃取的方法提纯</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溴化银具有感光性，碘化银不具有感光性</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氟气跟氯化钠水溶液反应，一定有氟化氢和氧气生成</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氯气跟水反应时，水既不是氧化剂也不是还原剂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②③⑤</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965287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15869" y="1557586"/>
            <a:ext cx="10309546"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本题涉及卤素单质及其化合物的性质和用途。易被氧化的物质应具有较强还原性，各卤素离子中，以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的还原性最强，故卤素的钾盐中，最易被氧化的是碘化钾</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卤</a:t>
            </a:r>
            <a:r>
              <a:rPr lang="zh-CN" altLang="zh-CN" sz="2800" kern="100" dirty="0">
                <a:latin typeface="Times New Roman"/>
                <a:ea typeface="华文细黑"/>
                <a:cs typeface="Times New Roman"/>
              </a:rPr>
              <a:t>化银中除氟化银外均有感光性。</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1170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117426"/>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卤素单质及离子的鉴别</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能使润湿的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试纸变成蓝色的物质一定是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用硝酸酸化的硝酸银溶液能一次鉴别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三种失去</a:t>
            </a:r>
            <a:r>
              <a:rPr lang="zh-CN" altLang="zh-CN" sz="2800" kern="100" dirty="0" smtClean="0">
                <a:latin typeface="Times New Roman"/>
                <a:ea typeface="华文细黑"/>
                <a:cs typeface="Times New Roman"/>
              </a:rPr>
              <a:t>标</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签</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某溶液加入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层显紫色，证明原溶液中存在</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某浅黄色的溴水，加入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振荡静置后，上层显橙红</a:t>
            </a:r>
            <a:r>
              <a:rPr lang="zh-CN" altLang="zh-CN" sz="2800" kern="100" dirty="0" smtClean="0">
                <a:latin typeface="Times New Roman"/>
                <a:ea typeface="华文细黑"/>
                <a:cs typeface="Times New Roman"/>
              </a:rPr>
              <a:t>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还有很多氧化剂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碘单质的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溶液显紫色，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的密度比水大，应下层显橙红色，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4430514" y="893186"/>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b="1" kern="100" dirty="0">
              <a:solidFill>
                <a:srgbClr val="0000FF"/>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970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blinds(horizontal)">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8" end="8"/>
                                            </p:txEl>
                                          </p:spTgt>
                                        </p:tgtEl>
                                        <p:attrNameLst>
                                          <p:attrName>style.visibility</p:attrName>
                                        </p:attrNameLst>
                                      </p:cBhvr>
                                      <p:to>
                                        <p:strVal val="visible"/>
                                      </p:to>
                                    </p:set>
                                    <p:animEffect transition="in" filter="blinds(horizontal)">
                                      <p:cBhvr>
                                        <p:cTn id="12" dur="500"/>
                                        <p:tgtEl>
                                          <p:spTgt spid="8">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blinds(horizontal)">
                                      <p:cBhvr>
                                        <p:cTn id="17" dur="500"/>
                                        <p:tgtEl>
                                          <p:spTgt spid="8">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95134"/>
            <a:ext cx="11053228"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可以选用的试剂是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碘水、淀粉溶液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溴水、苯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氯水、苯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②③⑥</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④⑤⑥</a:t>
            </a: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870810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2943" y="628208"/>
            <a:ext cx="11275398" cy="6085488"/>
          </a:xfrm>
          <a:prstGeom prst="rect">
            <a:avLst/>
          </a:prstGeom>
        </p:spPr>
        <p:txBody>
          <a:bodyPr wrap="square" lIns="121898" tIns="60948" rIns="121898" bIns="60948">
            <a:spAutoFit/>
          </a:bodyPr>
          <a:lstStyle/>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中加碘水和淀粉溶液均变蓝色；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氯水加入</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中后，再加</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萃取，下层分别为橙红色和紫红色，加入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中不发生反应，可以鉴别；</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溴水与</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不反应，与</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用苯萃取后，前两种上层均为橙红色，无法鉴别；</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溶液反应分别生成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AgI</a:t>
            </a:r>
            <a:r>
              <a:rPr lang="zh-CN" altLang="zh-CN" sz="2800" kern="100" dirty="0">
                <a:latin typeface="Times New Roman"/>
                <a:ea typeface="华文细黑"/>
                <a:cs typeface="Times New Roman"/>
              </a:rPr>
              <a:t>沉淀，且均不溶于稀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，沉淀颜色依次为白色、淡黄色、黄色；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与</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的原理相似，只是有色层在上层；</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溶液只能氧化</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，不能鉴别。</a:t>
            </a:r>
            <a:endParaRPr lang="zh-CN" altLang="zh-CN" sz="2800" kern="100" dirty="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3826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750"/>
                                        <p:tgtEl>
                                          <p:spTgt spid="8">
                                            <p:txEl>
                                              <p:pRg st="5" end="5"/>
                                            </p:txEl>
                                          </p:spTgt>
                                        </p:tgtEl>
                                      </p:cBhvr>
                                    </p:animEffect>
                                  </p:childTnLst>
                                </p:cTn>
                              </p:par>
                            </p:childTnLst>
                          </p:cTn>
                        </p:par>
                        <p:par>
                          <p:cTn id="28" fill="hold">
                            <p:stCondLst>
                              <p:cond delay="4500"/>
                            </p:stCondLst>
                            <p:childTnLst>
                              <p:par>
                                <p:cTn id="29" presetID="3" presetClass="entr" presetSubtype="1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blinds(horizontal)">
                                      <p:cBhvr>
                                        <p:cTn id="31" dur="75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543095"/>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卤素单质氧化性强弱的实验探究方法</a:t>
            </a: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某学生做如下实验：第一步，在淀粉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溶液中滴入少量</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溶液，并加入少量稀硫酸，溶液立即变蓝；第二步，在上述蓝色溶液中，滴加足量的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溶液，蓝色逐渐消失。下列对实验原理的解释和所得结论错误的是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第一步反应的离子方程式</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溶液变蓝是因为</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使淀粉变蓝色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蓝色逐渐消失的原因是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溶液具有漂白性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微粒的氧化性由强到弱的顺序是</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&gt;SO</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15909689"/>
              </p:ext>
            </p:extLst>
          </p:nvPr>
        </p:nvGraphicFramePr>
        <p:xfrm>
          <a:off x="7942014" y="5796912"/>
          <a:ext cx="655638" cy="673100"/>
        </p:xfrm>
        <a:graphic>
          <a:graphicData uri="http://schemas.openxmlformats.org/presentationml/2006/ole">
            <mc:AlternateContent xmlns:mc="http://schemas.openxmlformats.org/markup-compatibility/2006">
              <mc:Choice xmlns:v="urn:schemas-microsoft-com:vml" Requires="v">
                <p:oleObj spid="_x0000_s93257" name="文档" r:id="rId3" imgW="654889" imgH="672864" progId="Word.Document.12">
                  <p:embed/>
                </p:oleObj>
              </mc:Choice>
              <mc:Fallback>
                <p:oleObj name="文档" r:id="rId3" imgW="654889" imgH="672864" progId="Word.Document.12">
                  <p:embed/>
                  <p:pic>
                    <p:nvPicPr>
                      <p:cNvPr id="0" name=""/>
                      <p:cNvPicPr/>
                      <p:nvPr/>
                    </p:nvPicPr>
                    <p:blipFill>
                      <a:blip r:embed="rId4"/>
                      <a:stretch>
                        <a:fillRect/>
                      </a:stretch>
                    </p:blipFill>
                    <p:spPr>
                      <a:xfrm>
                        <a:off x="7942014" y="5796912"/>
                        <a:ext cx="655638" cy="673100"/>
                      </a:xfrm>
                      <a:prstGeom prst="rect">
                        <a:avLst/>
                      </a:prstGeom>
                    </p:spPr>
                  </p:pic>
                </p:oleObj>
              </mc:Fallback>
            </mc:AlternateContent>
          </a:graphicData>
        </a:graphic>
      </p:graphicFrame>
      <p:sp>
        <p:nvSpPr>
          <p:cNvPr id="4" name="Rectangle 21">
            <a:hlinkClick r:id="rId5"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6"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7"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8"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0"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1"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470294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808046988"/>
              </p:ext>
            </p:extLst>
          </p:nvPr>
        </p:nvGraphicFramePr>
        <p:xfrm>
          <a:off x="609600" y="1557586"/>
          <a:ext cx="10871200" cy="2932112"/>
        </p:xfrm>
        <a:graphic>
          <a:graphicData uri="http://schemas.openxmlformats.org/presentationml/2006/ole">
            <mc:AlternateContent xmlns:mc="http://schemas.openxmlformats.org/markup-compatibility/2006">
              <mc:Choice xmlns:v="urn:schemas-microsoft-com:vml" Requires="v">
                <p:oleObj spid="_x0000_s94281" name="文档" r:id="rId3" imgW="10974557" imgH="2976061" progId="Word.Document.12">
                  <p:embed/>
                </p:oleObj>
              </mc:Choice>
              <mc:Fallback>
                <p:oleObj name="文档" r:id="rId3" imgW="10974557" imgH="2976061" progId="Word.Document.12">
                  <p:embed/>
                  <p:pic>
                    <p:nvPicPr>
                      <p:cNvPr id="0" name=""/>
                      <p:cNvPicPr/>
                      <p:nvPr/>
                    </p:nvPicPr>
                    <p:blipFill>
                      <a:blip r:embed="rId4"/>
                      <a:stretch>
                        <a:fillRect/>
                      </a:stretch>
                    </p:blipFill>
                    <p:spPr>
                      <a:xfrm>
                        <a:off x="609600" y="1557586"/>
                        <a:ext cx="10871200" cy="2932112"/>
                      </a:xfrm>
                      <a:prstGeom prst="rect">
                        <a:avLst/>
                      </a:prstGeom>
                    </p:spPr>
                  </p:pic>
                </p:oleObj>
              </mc:Fallback>
            </mc:AlternateContent>
          </a:graphicData>
        </a:graphic>
      </p:graphicFrame>
      <p:sp>
        <p:nvSpPr>
          <p:cNvPr id="4" name="矩形 3"/>
          <p:cNvSpPr/>
          <p:nvPr/>
        </p:nvSpPr>
        <p:spPr>
          <a:xfrm>
            <a:off x="537890" y="4634766"/>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5" name="Rectangle 21">
            <a:hlinkClick r:id="rId5"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0"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1"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14430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519389"/>
            <a:ext cx="1105322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为验证卤素单质氧化性的相对强弱，某小组用下图所示装置进行实验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夹持仪器已略去，气密性已检验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0895" y="2260405"/>
            <a:ext cx="8152783" cy="3617661"/>
          </a:xfrm>
          <a:prstGeom prst="rect">
            <a:avLst/>
          </a:prstGeom>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317945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8582" y="2753846"/>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一</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及其化合物的性质和应用</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370051"/>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实验过程：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打开弹簧夹，打开活塞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，滴加浓盐酸。</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中的溶液都变为黄色时，夹紧弹簧夹。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中溶液由黄色变为红棕色时，关闭活塞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Ⅳ</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a:t>
            </a:r>
            <a:r>
              <a:rPr lang="zh-CN" altLang="zh-CN" sz="2800" kern="100" dirty="0">
                <a:latin typeface="Times New Roman"/>
                <a:ea typeface="华文细黑"/>
                <a:cs typeface="Times New Roman"/>
              </a:rPr>
              <a:t>中产生黄绿色气体，其电子式是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验证氯气的氧化性强于碘的实验现象是</a:t>
            </a:r>
            <a:r>
              <a:rPr lang="en-US" altLang="zh-CN" sz="2800" kern="100" dirty="0" smtClean="0">
                <a:latin typeface="Times New Roman"/>
                <a:ea typeface="华文细黑"/>
                <a:cs typeface="Courier New"/>
              </a:rPr>
              <a:t>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355784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64462"/>
            <a:ext cx="1105322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(3)B</a:t>
            </a:r>
            <a:r>
              <a:rPr lang="zh-CN" altLang="zh-CN" sz="2800" kern="100" dirty="0">
                <a:latin typeface="Times New Roman"/>
                <a:ea typeface="华文细黑"/>
                <a:cs typeface="Times New Roman"/>
              </a:rPr>
              <a:t>中溶液发生反应的离子方程式是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为验证溴的氧化性强于碘，过程</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的操作和现象是</a:t>
            </a:r>
            <a:r>
              <a:rPr lang="en-US" altLang="zh-CN" sz="2800" kern="100" dirty="0" smtClean="0">
                <a:latin typeface="Times New Roman"/>
                <a:ea typeface="华文细黑"/>
                <a:cs typeface="Courier New"/>
              </a:rPr>
              <a:t>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实验的目的是</a:t>
            </a:r>
            <a:r>
              <a:rPr lang="en-US" altLang="zh-CN" sz="2800" kern="100" dirty="0" smtClean="0">
                <a:latin typeface="Times New Roman"/>
                <a:ea typeface="华文细黑"/>
                <a:cs typeface="Courier New"/>
              </a:rPr>
              <a:t>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氯、溴、碘单质的氧化性逐渐减弱的原因：同主族元素从上到下</a:t>
            </a:r>
            <a:r>
              <a:rPr lang="en-US" altLang="zh-CN" sz="2800" kern="100" dirty="0">
                <a:latin typeface="Times New Roman"/>
                <a:ea typeface="华文细黑"/>
                <a:cs typeface="Courier New"/>
              </a:rPr>
              <a:t>____________________</a:t>
            </a:r>
            <a:r>
              <a:rPr lang="zh-CN" altLang="zh-CN" sz="2800" kern="100" dirty="0">
                <a:latin typeface="Times New Roman"/>
                <a:ea typeface="华文细黑"/>
                <a:cs typeface="Times New Roman"/>
              </a:rPr>
              <a:t>，得电子能力逐渐减弱。</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08620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15103"/>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中滴加浓盐酸后，发生反应：</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，生成黄绿色气体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中分别发生反应：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于</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而使溶液变为黄色，打开活塞</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中发生反应：</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过</a:t>
            </a:r>
            <a:r>
              <a:rPr lang="zh-CN" altLang="zh-CN" sz="2800" kern="100" dirty="0">
                <a:latin typeface="Times New Roman"/>
                <a:ea typeface="华文细黑"/>
                <a:cs typeface="Times New Roman"/>
              </a:rPr>
              <a:t>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中黄色溶液继续通入过量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时，溶液变为红棕色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以</a:t>
            </a:r>
            <a:r>
              <a:rPr lang="zh-CN" altLang="zh-CN" sz="2800" kern="100" dirty="0">
                <a:latin typeface="Times New Roman"/>
                <a:ea typeface="华文细黑"/>
                <a:cs typeface="Times New Roman"/>
              </a:rPr>
              <a:t>此为对照，说明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中黄色溶液无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，从而排除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对溴置换碘实验的干扰。</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1015221"/>
            <a:ext cx="11053228" cy="486284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(1)</a:t>
            </a:r>
            <a:r>
              <a:rPr lang="en-US" altLang="zh-CN" sz="2800" kern="100" dirty="0">
                <a:solidFill>
                  <a:srgbClr val="E36C0A"/>
                </a:solidFill>
                <a:latin typeface="宋体"/>
                <a:ea typeface="华文细黑"/>
                <a:cs typeface="Courier New"/>
              </a:rPr>
              <a:t> </a:t>
            </a:r>
            <a:endParaRPr lang="zh-CN" altLang="zh-CN" sz="1050" kern="100" dirty="0">
              <a:latin typeface="宋体"/>
              <a:cs typeface="Courier New"/>
            </a:endParaRPr>
          </a:p>
          <a:p>
            <a:pPr algn="just">
              <a:lnSpc>
                <a:spcPct val="200000"/>
              </a:lnSpc>
              <a:spcAft>
                <a:spcPts val="0"/>
              </a:spcAft>
            </a:pPr>
            <a:r>
              <a:rPr lang="en-US" altLang="zh-CN" sz="2800" kern="1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湿润的</a:t>
            </a:r>
            <a:r>
              <a:rPr lang="zh-CN" altLang="zh-CN" sz="2800" kern="100" dirty="0" smtClean="0">
                <a:solidFill>
                  <a:srgbClr val="E36C0A"/>
                </a:solidFill>
                <a:latin typeface="Times New Roman"/>
                <a:ea typeface="华文细黑"/>
                <a:cs typeface="Times New Roman"/>
              </a:rPr>
              <a:t>淀粉</a:t>
            </a:r>
            <a:r>
              <a:rPr lang="en-US"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KI</a:t>
            </a:r>
            <a:r>
              <a:rPr lang="zh-CN" altLang="zh-CN" sz="2800" kern="100" dirty="0">
                <a:solidFill>
                  <a:srgbClr val="E36C0A"/>
                </a:solidFill>
                <a:latin typeface="Times New Roman"/>
                <a:ea typeface="华文细黑"/>
                <a:cs typeface="Times New Roman"/>
              </a:rPr>
              <a:t>试纸变蓝</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2Br</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=Br</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zh-CN" altLang="zh-CN" sz="2800" kern="100" baseline="30000" dirty="0">
                <a:solidFill>
                  <a:srgbClr val="E36C0A"/>
                </a:solidFill>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打开活塞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，将少量</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中溶液滴入</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中，关闭活塞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，取下</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振荡，静置后</a:t>
            </a:r>
            <a:r>
              <a:rPr lang="en-US" altLang="zh-CN" sz="2800" kern="100" dirty="0">
                <a:solidFill>
                  <a:srgbClr val="E36C0A"/>
                </a:solidFill>
                <a:latin typeface="Times New Roman"/>
                <a:ea typeface="华文细黑"/>
                <a:cs typeface="Courier New"/>
              </a:rPr>
              <a:t>CCl</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层变为紫红色</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(5)</a:t>
            </a:r>
            <a:r>
              <a:rPr lang="zh-CN" altLang="zh-CN" sz="2800" kern="100" dirty="0">
                <a:solidFill>
                  <a:srgbClr val="E36C0A"/>
                </a:solidFill>
                <a:latin typeface="Times New Roman"/>
                <a:ea typeface="华文细黑"/>
                <a:cs typeface="Times New Roman"/>
              </a:rPr>
              <a:t>确认</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的黄色溶液中无</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，排除</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对溴置换碘实验的干</a:t>
            </a:r>
            <a:r>
              <a:rPr lang="zh-CN" altLang="zh-CN" sz="2800" kern="100" dirty="0" smtClean="0">
                <a:solidFill>
                  <a:srgbClr val="E36C0A"/>
                </a:solidFill>
                <a:latin typeface="Times New Roman"/>
                <a:ea typeface="华文细黑"/>
                <a:cs typeface="Times New Roman"/>
              </a:rPr>
              <a:t>扰</a:t>
            </a:r>
            <a:endParaRPr lang="en-US" altLang="zh-CN" sz="2800" kern="100" dirty="0" smtClean="0">
              <a:solidFill>
                <a:srgbClr val="E36C0A"/>
              </a:solidFill>
              <a:latin typeface="Times New Roman"/>
              <a:ea typeface="华文细黑"/>
              <a:cs typeface="Times New Roman"/>
            </a:endParaRPr>
          </a:p>
          <a:p>
            <a:pPr algn="just">
              <a:lnSpc>
                <a:spcPct val="150000"/>
              </a:lnSpc>
              <a:spcAft>
                <a:spcPts val="0"/>
              </a:spcAft>
            </a:pP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6)</a:t>
            </a:r>
            <a:r>
              <a:rPr lang="zh-CN" altLang="zh-CN" sz="2800" kern="100" dirty="0">
                <a:solidFill>
                  <a:srgbClr val="E36C0A"/>
                </a:solidFill>
                <a:latin typeface="Times New Roman"/>
                <a:ea typeface="华文细黑"/>
                <a:cs typeface="Times New Roman"/>
              </a:rPr>
              <a:t>原子半径逐渐增大</a:t>
            </a:r>
            <a:endParaRPr lang="zh-CN" altLang="zh-CN" sz="1050" kern="100" dirty="0">
              <a:effectLst/>
              <a:latin typeface="宋体"/>
              <a:cs typeface="Courier New"/>
            </a:endParaRPr>
          </a:p>
        </p:txBody>
      </p:sp>
      <p:pic>
        <p:nvPicPr>
          <p:cNvPr id="95234" name="Picture 2"/>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06774" y="1086778"/>
            <a:ext cx="1306640" cy="71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5234"/>
                                        </p:tgtEl>
                                        <p:attrNameLst>
                                          <p:attrName>style.visibility</p:attrName>
                                        </p:attrNameLst>
                                      </p:cBhvr>
                                      <p:to>
                                        <p:strVal val="visible"/>
                                      </p:to>
                                    </p:set>
                                    <p:animEffect transition="in" filter="blinds(horizontal)">
                                      <p:cBhvr>
                                        <p:cTn id="10" dur="750"/>
                                        <p:tgtEl>
                                          <p:spTgt spid="95234"/>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blinds(horizontal)">
                                      <p:cBhvr>
                                        <p:cTn id="14" dur="750"/>
                                        <p:tgtEl>
                                          <p:spTgt spid="8">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blinds(horizontal)">
                                      <p:cBhvr>
                                        <p:cTn id="18" dur="750"/>
                                        <p:tgtEl>
                                          <p:spTgt spid="8">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750"/>
                                        <p:tgtEl>
                                          <p:spTgt spid="8">
                                            <p:txEl>
                                              <p:pRg st="3" end="3"/>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blinds(horizontal)">
                                      <p:cBhvr>
                                        <p:cTn id="26" dur="750"/>
                                        <p:tgtEl>
                                          <p:spTgt spid="8">
                                            <p:txEl>
                                              <p:pRg st="4" end="4"/>
                                            </p:txEl>
                                          </p:spTgt>
                                        </p:tgtEl>
                                      </p:cBhvr>
                                    </p:animEffect>
                                  </p:childTnLst>
                                </p:cTn>
                              </p:par>
                            </p:childTnLst>
                          </p:cTn>
                        </p:par>
                        <p:par>
                          <p:cTn id="27" fill="hold">
                            <p:stCondLst>
                              <p:cond delay="3750"/>
                            </p:stCondLst>
                            <p:childTnLst>
                              <p:par>
                                <p:cTn id="28" presetID="3" presetClass="entr" presetSubtype="10" fill="hold" nodeType="after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blinds(horizontal)">
                                      <p:cBhvr>
                                        <p:cTn id="30" dur="75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5262979"/>
          </a:xfrm>
          <a:prstGeom prst="rect">
            <a:avLst/>
          </a:prstGeom>
        </p:spPr>
        <p:txBody>
          <a:bodyPr>
            <a:spAutoFit/>
          </a:bodyPr>
          <a:lstStyle/>
          <a:p>
            <a:pPr algn="ctr">
              <a:lnSpc>
                <a:spcPct val="150000"/>
              </a:lnSpc>
              <a:spcAft>
                <a:spcPts val="0"/>
              </a:spcAft>
            </a:pPr>
            <a:r>
              <a:rPr lang="zh-CN" altLang="zh-CN" sz="2800" b="1" kern="100" dirty="0">
                <a:solidFill>
                  <a:srgbClr val="0000FF"/>
                </a:solidFill>
                <a:latin typeface="Times New Roman"/>
                <a:ea typeface="华文细黑"/>
                <a:cs typeface="Times New Roman"/>
              </a:rPr>
              <a:t>卤素单质性质的特殊性</a:t>
            </a:r>
          </a:p>
          <a:p>
            <a:pPr algn="just">
              <a:lnSpc>
                <a:spcPct val="150000"/>
              </a:lnSpc>
              <a:spcAft>
                <a:spcPts val="0"/>
              </a:spcAft>
            </a:pPr>
            <a:r>
              <a:rPr lang="en-US" altLang="zh-CN" sz="2800" kern="100" dirty="0">
                <a:latin typeface="Times New Roman"/>
                <a:ea typeface="华文细黑"/>
                <a:cs typeface="Courier New"/>
              </a:rPr>
              <a:t>1.Br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是常温下唯一呈液态的非金属单质；液溴易挥发且有毒，通常</a:t>
            </a:r>
            <a:r>
              <a:rPr lang="zh-CN" altLang="zh-CN" sz="2800" kern="100" dirty="0" smtClean="0">
                <a:latin typeface="Times New Roman"/>
                <a:ea typeface="华文细黑"/>
                <a:cs typeface="Times New Roman"/>
              </a:rPr>
              <a:t>用水液</a:t>
            </a:r>
            <a:r>
              <a:rPr lang="zh-CN" altLang="zh-CN" sz="2800" kern="100" dirty="0">
                <a:latin typeface="Times New Roman"/>
                <a:ea typeface="华文细黑"/>
                <a:cs typeface="Times New Roman"/>
              </a:rPr>
              <a:t>封来保存。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易升华，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都可被某些有机溶剂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如四氯化碳、苯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氟元素无正价，</a:t>
            </a:r>
            <a:r>
              <a:rPr lang="en-US" altLang="zh-CN" sz="2800" kern="100" dirty="0">
                <a:latin typeface="Times New Roman"/>
                <a:ea typeface="华文细黑"/>
                <a:cs typeface="Courier New"/>
              </a:rPr>
              <a:t>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发生置换反应生成</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不能从</a:t>
            </a:r>
            <a:r>
              <a:rPr lang="en-US" altLang="zh-CN" sz="2800" kern="100" dirty="0">
                <a:latin typeface="Times New Roman"/>
                <a:ea typeface="华文细黑"/>
                <a:cs typeface="Courier New"/>
              </a:rPr>
              <a:t>NaX</a:t>
            </a:r>
            <a:r>
              <a:rPr lang="zh-CN" altLang="zh-CN" sz="2800" kern="100" dirty="0">
                <a:latin typeface="Times New Roman"/>
                <a:ea typeface="华文细黑"/>
                <a:cs typeface="Times New Roman"/>
              </a:rPr>
              <a:t>溶液中置换出</a:t>
            </a:r>
            <a:r>
              <a:rPr lang="en-US" altLang="zh-CN" sz="2800" kern="100" dirty="0">
                <a:latin typeface="Times New Roman"/>
                <a:ea typeface="华文细黑"/>
                <a:cs typeface="Courier New"/>
              </a:rPr>
              <a:t>X</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代表</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35680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565698"/>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四</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、溴、碘单质的工业制法</a:t>
            </a:r>
            <a:endParaRPr lang="zh-CN" altLang="en-US" sz="5500" b="1" dirty="0">
              <a:solidFill>
                <a:schemeClr val="bg1"/>
              </a:solidFill>
              <a:latin typeface="+mj-ea"/>
              <a:ea typeface="+mj-ea"/>
            </a:endParaRPr>
          </a:p>
        </p:txBody>
      </p:sp>
    </p:spTree>
    <p:extLst>
      <p:ext uri="{BB962C8B-B14F-4D97-AF65-F5344CB8AC3E}">
        <p14:creationId xmlns:p14="http://schemas.microsoft.com/office/powerpoint/2010/main" val="41878403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19274" y="1269554"/>
            <a:ext cx="11275398"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氯的提取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氯碱工业</a:t>
            </a:r>
            <a:endParaRPr lang="zh-CN" altLang="zh-CN" sz="1050" kern="100" dirty="0">
              <a:effectLst/>
              <a:latin typeface="宋体"/>
              <a:cs typeface="Courier New"/>
            </a:endParaRP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98" y="2350928"/>
            <a:ext cx="8818563"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对象 16"/>
          <p:cNvGraphicFramePr>
            <a:graphicFrameLocks noChangeAspect="1"/>
          </p:cNvGraphicFramePr>
          <p:nvPr>
            <p:extLst>
              <p:ext uri="{D42A27DB-BD31-4B8C-83A1-F6EECF244321}">
                <p14:modId xmlns:p14="http://schemas.microsoft.com/office/powerpoint/2010/main" val="1226239255"/>
              </p:ext>
            </p:extLst>
          </p:nvPr>
        </p:nvGraphicFramePr>
        <p:xfrm>
          <a:off x="2960688" y="3787775"/>
          <a:ext cx="6734175" cy="928688"/>
        </p:xfrm>
        <a:graphic>
          <a:graphicData uri="http://schemas.openxmlformats.org/presentationml/2006/ole">
            <mc:AlternateContent xmlns:mc="http://schemas.openxmlformats.org/markup-compatibility/2006">
              <mc:Choice xmlns:v="urn:schemas-microsoft-com:vml" Requires="v">
                <p:oleObj spid="_x0000_s96332" name="文档" r:id="rId4" imgW="6814325" imgH="939935" progId="Word.Document.12">
                  <p:embed/>
                </p:oleObj>
              </mc:Choice>
              <mc:Fallback>
                <p:oleObj name="文档" r:id="rId4" imgW="6814325" imgH="939935" progId="Word.Document.12">
                  <p:embed/>
                  <p:pic>
                    <p:nvPicPr>
                      <p:cNvPr id="0" name=""/>
                      <p:cNvPicPr/>
                      <p:nvPr/>
                    </p:nvPicPr>
                    <p:blipFill>
                      <a:blip r:embed="rId5"/>
                      <a:stretch>
                        <a:fillRect/>
                      </a:stretch>
                    </p:blipFill>
                    <p:spPr>
                      <a:xfrm>
                        <a:off x="2960688" y="3787775"/>
                        <a:ext cx="6734175" cy="928688"/>
                      </a:xfrm>
                      <a:prstGeom prst="rect">
                        <a:avLst/>
                      </a:prstGeom>
                    </p:spPr>
                  </p:pic>
                </p:oleObj>
              </mc:Fallback>
            </mc:AlternateContent>
          </a:graphicData>
        </a:graphic>
      </p:graphicFrame>
      <p:sp>
        <p:nvSpPr>
          <p:cNvPr id="8" name="矩形 7"/>
          <p:cNvSpPr/>
          <p:nvPr/>
        </p:nvSpPr>
        <p:spPr>
          <a:xfrm>
            <a:off x="589434" y="3954794"/>
            <a:ext cx="11185087"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化学方程式为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96285"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98" y="2454341"/>
            <a:ext cx="357186" cy="274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87" name="Picture 3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4952" y="2942001"/>
            <a:ext cx="1566124" cy="29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12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285"/>
                                        </p:tgtEl>
                                        <p:attrNameLst>
                                          <p:attrName>style.visibility</p:attrName>
                                        </p:attrNameLst>
                                      </p:cBhvr>
                                      <p:to>
                                        <p:strVal val="visible"/>
                                      </p:to>
                                    </p:set>
                                    <p:animEffect transition="in" filter="blinds(horizontal)">
                                      <p:cBhvr>
                                        <p:cTn id="7" dur="500"/>
                                        <p:tgtEl>
                                          <p:spTgt spid="962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6287"/>
                                        </p:tgtEl>
                                        <p:attrNameLst>
                                          <p:attrName>style.visibility</p:attrName>
                                        </p:attrNameLst>
                                      </p:cBhvr>
                                      <p:to>
                                        <p:strVal val="visible"/>
                                      </p:to>
                                    </p:set>
                                    <p:animEffect transition="in" filter="blinds(horizontal)">
                                      <p:cBhvr>
                                        <p:cTn id="12" dur="500"/>
                                        <p:tgtEl>
                                          <p:spTgt spid="962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7240" y="549474"/>
            <a:ext cx="11074344"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海水提取溴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06" y="2205658"/>
            <a:ext cx="9239819" cy="28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0582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6567" y="1197546"/>
            <a:ext cx="10793813"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发生反应的化学方程式</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③</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144895" y="1908477"/>
            <a:ext cx="4319131" cy="523220"/>
          </a:xfrm>
          <a:prstGeom prst="rect">
            <a:avLst/>
          </a:prstGeom>
        </p:spPr>
        <p:txBody>
          <a:bodyPr wrap="none">
            <a:spAutoFit/>
          </a:bodyPr>
          <a:lstStyle/>
          <a:p>
            <a:r>
              <a:rPr lang="en-US" altLang="zh-CN" sz="2800" kern="100" dirty="0">
                <a:solidFill>
                  <a:srgbClr val="0000FF"/>
                </a:solidFill>
                <a:latin typeface="Times New Roman"/>
                <a:ea typeface="华文细黑"/>
              </a:rPr>
              <a:t>2NaBr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Cl</a:t>
            </a:r>
            <a:r>
              <a:rPr lang="en-US" altLang="zh-CN" sz="2800" kern="100" baseline="-25000" dirty="0">
                <a:solidFill>
                  <a:srgbClr val="0000FF"/>
                </a:solidFill>
                <a:latin typeface="Times New Roman"/>
                <a:ea typeface="华文细黑"/>
              </a:rPr>
              <a:t>2</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=Br</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rPr>
              <a:t>2NaCl</a:t>
            </a:r>
            <a:endParaRPr lang="zh-CN" altLang="en-US" sz="2800" dirty="0">
              <a:solidFill>
                <a:srgbClr val="0000FF"/>
              </a:solidFill>
            </a:endParaRPr>
          </a:p>
        </p:txBody>
      </p:sp>
      <p:sp>
        <p:nvSpPr>
          <p:cNvPr id="16" name="矩形 15"/>
          <p:cNvSpPr/>
          <p:nvPr/>
        </p:nvSpPr>
        <p:spPr>
          <a:xfrm>
            <a:off x="1152054" y="2566977"/>
            <a:ext cx="548451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endParaRPr lang="zh-CN" altLang="en-US" sz="2800" dirty="0">
              <a:solidFill>
                <a:srgbClr val="0000FF"/>
              </a:solidFill>
            </a:endParaRPr>
          </a:p>
        </p:txBody>
      </p:sp>
      <p:sp>
        <p:nvSpPr>
          <p:cNvPr id="18" name="矩形 17"/>
          <p:cNvSpPr/>
          <p:nvPr/>
        </p:nvSpPr>
        <p:spPr>
          <a:xfrm>
            <a:off x="1180837" y="3172757"/>
            <a:ext cx="400173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endParaRPr lang="zh-CN" altLang="en-US" sz="2800"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473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590" y="693490"/>
            <a:ext cx="7748381"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海带中提取碘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420" y="2349674"/>
            <a:ext cx="8449164" cy="153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50590" y="4213108"/>
            <a:ext cx="10945216" cy="656846"/>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发生反应的离子方程式：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4244909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0078" y="693490"/>
            <a:ext cx="11163760" cy="719916"/>
          </a:xfrm>
          <a:prstGeom prst="rect">
            <a:avLst/>
          </a:prstGeom>
        </p:spPr>
        <p:txBody>
          <a:bodyPr wrap="square" lIns="121898" tIns="60948" rIns="121898" bIns="60948">
            <a:spAutoFit/>
          </a:bodyPr>
          <a:lstStyle/>
          <a:p>
            <a:pPr algn="just">
              <a:lnSpc>
                <a:spcPct val="16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氯气的物理性质</a:t>
            </a:r>
            <a:endParaRPr lang="zh-CN" altLang="zh-CN" sz="1050" kern="100" dirty="0">
              <a:effectLst/>
              <a:latin typeface="宋体"/>
              <a:cs typeface="Courier New"/>
            </a:endParaRPr>
          </a:p>
        </p:txBody>
      </p:sp>
      <p:graphicFrame>
        <p:nvGraphicFramePr>
          <p:cNvPr id="7" name="表格 6"/>
          <p:cNvGraphicFramePr>
            <a:graphicFrameLocks noGrp="1"/>
          </p:cNvGraphicFramePr>
          <p:nvPr>
            <p:extLst>
              <p:ext uri="{D42A27DB-BD31-4B8C-83A1-F6EECF244321}">
                <p14:modId xmlns:p14="http://schemas.microsoft.com/office/powerpoint/2010/main" val="19134592"/>
              </p:ext>
            </p:extLst>
          </p:nvPr>
        </p:nvGraphicFramePr>
        <p:xfrm>
          <a:off x="766614" y="1701601"/>
          <a:ext cx="10104315" cy="2664297"/>
        </p:xfrm>
        <a:graphic>
          <a:graphicData uri="http://schemas.openxmlformats.org/drawingml/2006/table">
            <a:tbl>
              <a:tblPr/>
              <a:tblGrid>
                <a:gridCol w="1365874"/>
                <a:gridCol w="1296938"/>
                <a:gridCol w="1630711"/>
                <a:gridCol w="1964481"/>
                <a:gridCol w="1296938"/>
                <a:gridCol w="2549373"/>
              </a:tblGrid>
              <a:tr h="828092">
                <a:tc>
                  <a:txBody>
                    <a:bodyPr/>
                    <a:lstStyle/>
                    <a:p>
                      <a:pPr algn="ctr">
                        <a:lnSpc>
                          <a:spcPct val="150000"/>
                        </a:lnSpc>
                        <a:spcAft>
                          <a:spcPts val="0"/>
                        </a:spcAft>
                      </a:pPr>
                      <a:r>
                        <a:rPr lang="zh-CN" sz="2800" kern="100" dirty="0">
                          <a:effectLst/>
                          <a:latin typeface="Times New Roman"/>
                          <a:ea typeface="华文细黑"/>
                          <a:cs typeface="Times New Roman"/>
                        </a:rPr>
                        <a:t>颜色</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状态</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气味</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毒性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6205">
                <a:tc>
                  <a:txBody>
                    <a:bodyPr/>
                    <a:lstStyle/>
                    <a:p>
                      <a:pPr algn="ctr">
                        <a:lnSpc>
                          <a:spcPct val="150000"/>
                        </a:lnSpc>
                        <a:spcAft>
                          <a:spcPts val="0"/>
                        </a:spcAft>
                      </a:pPr>
                      <a:r>
                        <a:rPr lang="zh-CN" sz="2800" kern="100">
                          <a:effectLst/>
                          <a:latin typeface="Times New Roman"/>
                          <a:ea typeface="华文细黑"/>
                          <a:cs typeface="Times New Roman"/>
                        </a:rPr>
                        <a:t>黄绿色</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气体</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比空气大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有毒</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a:t>
                      </a:r>
                      <a:r>
                        <a:rPr lang="zh-CN" sz="2800" kern="100" dirty="0">
                          <a:effectLst/>
                          <a:latin typeface="Times New Roman"/>
                          <a:ea typeface="华文细黑"/>
                          <a:cs typeface="Times New Roman"/>
                        </a:rPr>
                        <a:t>体积水溶解</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约</a:t>
                      </a:r>
                      <a:r>
                        <a:rPr lang="en-US" sz="2800" kern="100" dirty="0">
                          <a:effectLst/>
                          <a:latin typeface="Times New Roman"/>
                          <a:ea typeface="华文细黑"/>
                          <a:cs typeface="Courier New"/>
                        </a:rPr>
                        <a:t>2</a:t>
                      </a:r>
                      <a:r>
                        <a:rPr lang="zh-CN" sz="2800" kern="100" dirty="0">
                          <a:effectLst/>
                          <a:latin typeface="Times New Roman"/>
                          <a:ea typeface="华文细黑"/>
                          <a:cs typeface="Times New Roman"/>
                        </a:rPr>
                        <a:t>体积</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9" name="直接连接符 8"/>
          <p:cNvCxnSpPr/>
          <p:nvPr/>
        </p:nvCxnSpPr>
        <p:spPr>
          <a:xfrm>
            <a:off x="3625116" y="3789834"/>
            <a:ext cx="1245954"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3612416" y="3284404"/>
            <a:ext cx="1261884"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刺激性</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062758" y="4494813"/>
            <a:ext cx="9549409"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在水中溶解度不大，不能用排水法收集的重要原因是：</a:t>
            </a:r>
            <a:endParaRPr lang="en-US" altLang="zh-CN" sz="2800" b="1" kern="100" dirty="0" smtClean="0">
              <a:solidFill>
                <a:srgbClr val="FF0000"/>
              </a:solidFill>
              <a:latin typeface="Times New Roman"/>
              <a:ea typeface="华文细黑"/>
              <a:cs typeface="Times New Roman"/>
            </a:endParaRPr>
          </a:p>
          <a:p>
            <a:pPr>
              <a:lnSpc>
                <a:spcPct val="150000"/>
              </a:lnSpc>
            </a:pPr>
            <a:r>
              <a:rPr lang="en-US"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与水反应生成了</a:t>
            </a:r>
            <a:r>
              <a:rPr lang="en-US" altLang="zh-CN" sz="2800" b="1" kern="100" dirty="0" err="1" smtClean="0">
                <a:solidFill>
                  <a:srgbClr val="0000FF"/>
                </a:solidFill>
                <a:latin typeface="Times New Roman"/>
                <a:ea typeface="华文细黑"/>
                <a:cs typeface="Times New Roman"/>
              </a:rPr>
              <a:t>HCl</a:t>
            </a:r>
            <a:r>
              <a:rPr lang="zh-CN" altLang="en-US" sz="2800" b="1" kern="100" dirty="0" smtClean="0">
                <a:solidFill>
                  <a:srgbClr val="0000FF"/>
                </a:solidFill>
                <a:latin typeface="Times New Roman"/>
                <a:ea typeface="华文细黑"/>
                <a:cs typeface="Times New Roman"/>
              </a:rPr>
              <a:t>和</a:t>
            </a:r>
            <a:r>
              <a:rPr lang="en-US" altLang="zh-CN" sz="2800" b="1" kern="100" dirty="0" err="1" smtClean="0">
                <a:solidFill>
                  <a:srgbClr val="0000FF"/>
                </a:solidFill>
                <a:latin typeface="Times New Roman"/>
                <a:ea typeface="华文细黑"/>
                <a:cs typeface="Times New Roman"/>
              </a:rPr>
              <a:t>HClO</a:t>
            </a:r>
            <a:r>
              <a:rPr lang="zh-CN" altLang="en-US" sz="2800" b="1" kern="100" dirty="0" smtClean="0">
                <a:solidFill>
                  <a:srgbClr val="0000FF"/>
                </a:solidFill>
                <a:latin typeface="Times New Roman"/>
                <a:ea typeface="华文细黑"/>
                <a:cs typeface="Times New Roman"/>
              </a:rPr>
              <a:t>，具有强烈的腐蚀性；</a:t>
            </a:r>
            <a:endParaRPr lang="en-US" altLang="zh-CN" sz="2800" b="1" kern="100" dirty="0" smtClean="0">
              <a:solidFill>
                <a:srgbClr val="0000FF"/>
              </a:solidFill>
              <a:latin typeface="Times New Roman"/>
              <a:ea typeface="华文细黑"/>
              <a:cs typeface="Times New Roman"/>
            </a:endParaRPr>
          </a:p>
          <a:p>
            <a:pPr>
              <a:lnSpc>
                <a:spcPct val="150000"/>
              </a:lnSpc>
            </a:pPr>
            <a:r>
              <a:rPr lang="en-US" altLang="zh-CN" sz="2800" b="1" kern="100" dirty="0">
                <a:solidFill>
                  <a:srgbClr val="0000FF"/>
                </a:solidFill>
                <a:latin typeface="Times New Roman"/>
                <a:ea typeface="华文细黑"/>
                <a:cs typeface="Times New Roman"/>
              </a:rPr>
              <a:t> </a:t>
            </a:r>
            <a:r>
              <a:rPr lang="en-US" altLang="zh-CN" sz="2800" b="1"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可以用向上排空气法或排饱和食盐水方法收集；</a:t>
            </a:r>
            <a:endParaRPr lang="zh-CN" altLang="en-US" sz="2800" dirty="0"/>
          </a:p>
        </p:txBody>
      </p:sp>
      <p:sp>
        <p:nvSpPr>
          <p:cNvPr id="3" name="矩形 2"/>
          <p:cNvSpPr/>
          <p:nvPr/>
        </p:nvSpPr>
        <p:spPr>
          <a:xfrm>
            <a:off x="8643445" y="1116827"/>
            <a:ext cx="1960793"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SO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1:40</a:t>
            </a:r>
            <a:endParaRPr lang="zh-CN" altLang="en-US" sz="3200" dirty="0"/>
          </a:p>
        </p:txBody>
      </p:sp>
      <p:sp>
        <p:nvSpPr>
          <p:cNvPr id="12" name="矩形 11"/>
          <p:cNvSpPr/>
          <p:nvPr/>
        </p:nvSpPr>
        <p:spPr>
          <a:xfrm>
            <a:off x="8687494" y="597695"/>
            <a:ext cx="1824538"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1:1</a:t>
            </a:r>
            <a:endParaRPr lang="zh-CN" altLang="en-US" sz="3200" dirty="0"/>
          </a:p>
        </p:txBody>
      </p:sp>
      <p:sp>
        <p:nvSpPr>
          <p:cNvPr id="13" name="矩形 12"/>
          <p:cNvSpPr/>
          <p:nvPr/>
        </p:nvSpPr>
        <p:spPr>
          <a:xfrm>
            <a:off x="8826916" y="2484979"/>
            <a:ext cx="1619354"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1:2</a:t>
            </a:r>
            <a:endParaRPr lang="zh-CN" altLang="en-US" sz="3200" dirty="0"/>
          </a:p>
        </p:txBody>
      </p:sp>
      <p:grpSp>
        <p:nvGrpSpPr>
          <p:cNvPr id="6" name="组合 5"/>
          <p:cNvGrpSpPr/>
          <p:nvPr/>
        </p:nvGrpSpPr>
        <p:grpSpPr>
          <a:xfrm>
            <a:off x="3560412" y="712075"/>
            <a:ext cx="5052986" cy="830997"/>
            <a:chOff x="3574926" y="712075"/>
            <a:chExt cx="5052986" cy="830997"/>
          </a:xfrm>
        </p:grpSpPr>
        <p:sp>
          <p:nvSpPr>
            <p:cNvPr id="4" name="矩形 3"/>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5" name="TextBox 4"/>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88" t="18594" r="27070"/>
          <a:stretch/>
        </p:blipFill>
        <p:spPr>
          <a:xfrm>
            <a:off x="46534" y="3999600"/>
            <a:ext cx="1685826" cy="2670554"/>
          </a:xfrm>
          <a:prstGeom prst="rect">
            <a:avLst/>
          </a:prstGeom>
        </p:spPr>
      </p:pic>
    </p:spTree>
    <p:extLst>
      <p:ext uri="{BB962C8B-B14F-4D97-AF65-F5344CB8AC3E}">
        <p14:creationId xmlns:p14="http://schemas.microsoft.com/office/powerpoint/2010/main" val="20393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wipe(left)">
                                      <p:cBhvr>
                                        <p:cTn id="32" dur="10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1000"/>
                                        <p:tgtEl>
                                          <p:spTgt spid="2">
                                            <p:txEl>
                                              <p:pRg st="1" end="1"/>
                                            </p:txEl>
                                          </p:spTgt>
                                        </p:tgtEl>
                                      </p:cBhvr>
                                    </p:animEffect>
                                    <p:anim calcmode="lin" valueType="num">
                                      <p:cBhvr>
                                        <p:cTn id="4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Effect transition="in" filter="fade">
                                      <p:cBhvr>
                                        <p:cTn id="49" dur="1000"/>
                                        <p:tgtEl>
                                          <p:spTgt spid="2">
                                            <p:txEl>
                                              <p:pRg st="2" end="2"/>
                                            </p:txEl>
                                          </p:spTgt>
                                        </p:tgtEl>
                                      </p:cBhvr>
                                    </p:animEffect>
                                    <p:anim calcmode="lin" valueType="num">
                                      <p:cBhvr>
                                        <p:cTn id="5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909514"/>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1.NaCl</a:t>
            </a:r>
            <a:r>
              <a:rPr lang="zh-CN" altLang="zh-CN" sz="2800" kern="100" dirty="0">
                <a:latin typeface="Times New Roman"/>
                <a:ea typeface="华文细黑"/>
                <a:cs typeface="Times New Roman"/>
              </a:rPr>
              <a:t>是一种化工原料，可以制备一系列物质，如图所示。下列说法正确的是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104450" name="Picture 2" descr="HX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632" y="2315766"/>
            <a:ext cx="6940958" cy="414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8841752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049" y="-45984"/>
            <a:ext cx="11900354" cy="6688730"/>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A.25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石灰乳与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既是氧化剂，又是还原剂</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能用钢瓶贮运，所以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不与铁反应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图中所示转化反应都是氧化还原反</a:t>
            </a:r>
            <a:r>
              <a:rPr lang="zh-CN" altLang="zh-CN" sz="2800" kern="100" dirty="0" smtClean="0">
                <a:latin typeface="Times New Roman"/>
                <a:ea typeface="华文细黑"/>
                <a:cs typeface="Times New Roman"/>
              </a:rPr>
              <a:t>应</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错，因为碳酸氢根离子之间的缔合作用导致碳酸氢钠的溶解度比碳酸钠的小；</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对，因为该反应属于氯气的歧化反应，氯元素的化合价既有升高又有降低；</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错，不是二者不反应，而是发生类似钝化作用，反应产物的覆盖和隔离作用阻碍了反应的进一步进行；</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错，生成苏打、小苏打的两个反应都不是氧化还原反应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105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6939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linds(horizontal)">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137" y="454193"/>
            <a:ext cx="1132277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从海带中提取碘单质，成熟的工艺流程如下。下列关于海水制碘的说法，不正确的是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89470132"/>
              </p:ext>
            </p:extLst>
          </p:nvPr>
        </p:nvGraphicFramePr>
        <p:xfrm>
          <a:off x="469900" y="1849439"/>
          <a:ext cx="11137900" cy="2311400"/>
        </p:xfrm>
        <a:graphic>
          <a:graphicData uri="http://schemas.openxmlformats.org/presentationml/2006/ole">
            <mc:AlternateContent xmlns:mc="http://schemas.openxmlformats.org/markup-compatibility/2006">
              <mc:Choice xmlns:v="urn:schemas-microsoft-com:vml" Requires="v">
                <p:oleObj spid="_x0000_s106567" name="文档" r:id="rId3" imgW="11139720" imgH="2314514" progId="Word.Document.12">
                  <p:embed/>
                </p:oleObj>
              </mc:Choice>
              <mc:Fallback>
                <p:oleObj name="文档" r:id="rId3" imgW="11139720" imgH="2314514" progId="Word.Document.12">
                  <p:embed/>
                  <p:pic>
                    <p:nvPicPr>
                      <p:cNvPr id="0" name=""/>
                      <p:cNvPicPr/>
                      <p:nvPr/>
                    </p:nvPicPr>
                    <p:blipFill>
                      <a:blip r:embed="rId4"/>
                      <a:stretch>
                        <a:fillRect/>
                      </a:stretch>
                    </p:blipFill>
                    <p:spPr>
                      <a:xfrm>
                        <a:off x="469900" y="1849439"/>
                        <a:ext cx="11137900" cy="2311400"/>
                      </a:xfrm>
                      <a:prstGeom prst="rect">
                        <a:avLst/>
                      </a:prstGeom>
                    </p:spPr>
                  </p:pic>
                </p:oleObj>
              </mc:Fallback>
            </mc:AlternateContent>
          </a:graphicData>
        </a:graphic>
      </p:graphicFrame>
      <p:sp>
        <p:nvSpPr>
          <p:cNvPr id="5" name="矩形 4"/>
          <p:cNvSpPr/>
          <p:nvPr/>
        </p:nvSpPr>
        <p:spPr>
          <a:xfrm>
            <a:off x="386137" y="3755530"/>
            <a:ext cx="1132277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实验室在蒸发皿中灼烧干海带，并且用玻璃棒搅拌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的滤液中加入稀硫酸和双氧水后，碘元素发生氧化反应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在碘水中加入几滴淀粉溶液，溶液变蓝色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溶液，该操作为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smtClean="0">
                <a:latin typeface="宋体"/>
                <a:ea typeface="华文细黑"/>
                <a:cs typeface="Times New Roman"/>
              </a:rPr>
              <a:t>”</a:t>
            </a:r>
            <a:endParaRPr lang="zh-CN" altLang="zh-CN" sz="1050" kern="100" dirty="0">
              <a:latin typeface="宋体"/>
              <a:cs typeface="Courier New"/>
            </a:endParaRPr>
          </a:p>
        </p:txBody>
      </p:sp>
      <p:sp>
        <p:nvSpPr>
          <p:cNvPr id="7" name="Rectangle 21">
            <a:hlinkClick r:id="rId5"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6"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7"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460982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2433" y="2133650"/>
            <a:ext cx="10412641" cy="2062079"/>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灼烧固体时应在坩埚中，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9943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458956"/>
            <a:ext cx="11163760"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氢溴酸在医药和石化工业上有广泛用途。模拟工业制备氢溴酸的流程如图所示：</a:t>
            </a:r>
            <a:endParaRPr lang="zh-CN" altLang="zh-CN" sz="1050" kern="100" dirty="0">
              <a:effectLst/>
              <a:latin typeface="宋体"/>
              <a:cs typeface="Courier New"/>
            </a:endParaRPr>
          </a:p>
        </p:txBody>
      </p:sp>
      <p:pic>
        <p:nvPicPr>
          <p:cNvPr id="105474" name="Picture 2" descr="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397" y="1899116"/>
            <a:ext cx="8752281" cy="238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6062" y="4104019"/>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中发生反应的离子方程式为</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5"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520858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1899116"/>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具有强氧化性，在溶液中将</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，自身被还原为</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42814319"/>
              </p:ext>
            </p:extLst>
          </p:nvPr>
        </p:nvGraphicFramePr>
        <p:xfrm>
          <a:off x="10586944" y="2697014"/>
          <a:ext cx="577850" cy="660400"/>
        </p:xfrm>
        <a:graphic>
          <a:graphicData uri="http://schemas.openxmlformats.org/presentationml/2006/ole">
            <mc:AlternateContent xmlns:mc="http://schemas.openxmlformats.org/markup-compatibility/2006">
              <mc:Choice xmlns:v="urn:schemas-microsoft-com:vml" Requires="v">
                <p:oleObj spid="_x0000_s107658" name="文档" r:id="rId3" imgW="578563" imgH="659904" progId="Word.Document.12">
                  <p:embed/>
                </p:oleObj>
              </mc:Choice>
              <mc:Fallback>
                <p:oleObj name="文档" r:id="rId3" imgW="578563" imgH="659904" progId="Word.Document.12">
                  <p:embed/>
                  <p:pic>
                    <p:nvPicPr>
                      <p:cNvPr id="0" name=""/>
                      <p:cNvPicPr/>
                      <p:nvPr/>
                    </p:nvPicPr>
                    <p:blipFill>
                      <a:blip r:embed="rId4"/>
                      <a:stretch>
                        <a:fillRect/>
                      </a:stretch>
                    </p:blipFill>
                    <p:spPr>
                      <a:xfrm>
                        <a:off x="10586944" y="2697014"/>
                        <a:ext cx="577850" cy="660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31208089"/>
              </p:ext>
            </p:extLst>
          </p:nvPr>
        </p:nvGraphicFramePr>
        <p:xfrm>
          <a:off x="622300" y="3556000"/>
          <a:ext cx="7467600" cy="1155700"/>
        </p:xfrm>
        <a:graphic>
          <a:graphicData uri="http://schemas.openxmlformats.org/presentationml/2006/ole">
            <mc:AlternateContent xmlns:mc="http://schemas.openxmlformats.org/markup-compatibility/2006">
              <mc:Choice xmlns:v="urn:schemas-microsoft-com:vml" Requires="v">
                <p:oleObj spid="_x0000_s107659" name="文档" r:id="rId5" imgW="7474948" imgH="1168529" progId="Word.Document.12">
                  <p:embed/>
                </p:oleObj>
              </mc:Choice>
              <mc:Fallback>
                <p:oleObj name="文档" r:id="rId5" imgW="7474948" imgH="1168529" progId="Word.Document.12">
                  <p:embed/>
                  <p:pic>
                    <p:nvPicPr>
                      <p:cNvPr id="0" name=""/>
                      <p:cNvPicPr/>
                      <p:nvPr/>
                    </p:nvPicPr>
                    <p:blipFill>
                      <a:blip r:embed="rId6"/>
                      <a:stretch>
                        <a:fillRect/>
                      </a:stretch>
                    </p:blipFill>
                    <p:spPr>
                      <a:xfrm>
                        <a:off x="622300" y="3556000"/>
                        <a:ext cx="7467600" cy="1155700"/>
                      </a:xfrm>
                      <a:prstGeom prst="rect">
                        <a:avLst/>
                      </a:prstGeom>
                    </p:spPr>
                  </p:pic>
                </p:oleObj>
              </mc:Fallback>
            </mc:AlternateContent>
          </a:graphicData>
        </a:graphic>
      </p:graphicFrame>
      <p:sp>
        <p:nvSpPr>
          <p:cNvPr id="7" name="Rectangle 21">
            <a:hlinkClick r:id="rId7"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8"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9"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396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46975" y="1557586"/>
            <a:ext cx="1062193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由流程图可知，混合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后过滤生成硫酸钡，滤液蒸馏产生</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溶液，故钡离子、氯离子应是加入试剂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引入的，故试剂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799062" y="1638498"/>
            <a:ext cx="1758815" cy="523220"/>
          </a:xfrm>
          <a:prstGeom prst="rect">
            <a:avLst/>
          </a:prstGeom>
        </p:spPr>
        <p:txBody>
          <a:bodyPr wrap="none">
            <a:spAutoFit/>
          </a:bodyPr>
          <a:lstStyle/>
          <a:p>
            <a:r>
              <a:rPr lang="en-US" altLang="zh-CN" sz="2800" kern="100" dirty="0">
                <a:solidFill>
                  <a:srgbClr val="E36C0A"/>
                </a:solidFill>
                <a:latin typeface="Times New Roman"/>
                <a:ea typeface="华文细黑"/>
              </a:rPr>
              <a:t>BaCl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溶液</a:t>
            </a:r>
            <a:endParaRPr lang="zh-CN" altLang="en-US" sz="2800" dirty="0"/>
          </a:p>
        </p:txBody>
      </p:sp>
      <p:sp>
        <p:nvSpPr>
          <p:cNvPr id="6"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18199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8747" y="1269554"/>
            <a:ext cx="10943790"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的目的是除去过量的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，但要防止过量，原因是</a:t>
            </a:r>
            <a:r>
              <a:rPr lang="en-US" altLang="zh-CN" sz="2800" kern="100" dirty="0" smtClean="0">
                <a:latin typeface="Times New Roman"/>
                <a:ea typeface="华文细黑"/>
                <a:cs typeface="Courier New"/>
              </a:rPr>
              <a:t>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请用离子方程式表示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过量，能与</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反应生成二氧化硫、溴化钠、水，反应离子方程式为</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8517731"/>
              </p:ext>
            </p:extLst>
          </p:nvPr>
        </p:nvGraphicFramePr>
        <p:xfrm>
          <a:off x="3358902" y="3366666"/>
          <a:ext cx="577850" cy="711200"/>
        </p:xfrm>
        <a:graphic>
          <a:graphicData uri="http://schemas.openxmlformats.org/presentationml/2006/ole">
            <mc:AlternateContent xmlns:mc="http://schemas.openxmlformats.org/markup-compatibility/2006">
              <mc:Choice xmlns:v="urn:schemas-microsoft-com:vml" Requires="v">
                <p:oleObj spid="_x0000_s108682" name="文档" r:id="rId3" imgW="578563" imgH="710666" progId="Word.Document.12">
                  <p:embed/>
                </p:oleObj>
              </mc:Choice>
              <mc:Fallback>
                <p:oleObj name="文档" r:id="rId3" imgW="578563" imgH="710666" progId="Word.Document.12">
                  <p:embed/>
                  <p:pic>
                    <p:nvPicPr>
                      <p:cNvPr id="0" name=""/>
                      <p:cNvPicPr/>
                      <p:nvPr/>
                    </p:nvPicPr>
                    <p:blipFill>
                      <a:blip r:embed="rId4"/>
                      <a:stretch>
                        <a:fillRect/>
                      </a:stretch>
                    </p:blipFill>
                    <p:spPr>
                      <a:xfrm>
                        <a:off x="3358902" y="3366666"/>
                        <a:ext cx="577850" cy="711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44535717"/>
              </p:ext>
            </p:extLst>
          </p:nvPr>
        </p:nvGraphicFramePr>
        <p:xfrm>
          <a:off x="817414" y="1993826"/>
          <a:ext cx="4579938" cy="660400"/>
        </p:xfrm>
        <a:graphic>
          <a:graphicData uri="http://schemas.openxmlformats.org/presentationml/2006/ole">
            <mc:AlternateContent xmlns:mc="http://schemas.openxmlformats.org/markup-compatibility/2006">
              <mc:Choice xmlns:v="urn:schemas-microsoft-com:vml" Requires="v">
                <p:oleObj spid="_x0000_s108683" name="文档" r:id="rId5" imgW="4579182" imgH="659904" progId="Word.Document.12">
                  <p:embed/>
                </p:oleObj>
              </mc:Choice>
              <mc:Fallback>
                <p:oleObj name="文档" r:id="rId5" imgW="4579182" imgH="659904" progId="Word.Document.12">
                  <p:embed/>
                  <p:pic>
                    <p:nvPicPr>
                      <p:cNvPr id="0" name=""/>
                      <p:cNvPicPr/>
                      <p:nvPr/>
                    </p:nvPicPr>
                    <p:blipFill>
                      <a:blip r:embed="rId6"/>
                      <a:stretch>
                        <a:fillRect/>
                      </a:stretch>
                    </p:blipFill>
                    <p:spPr>
                      <a:xfrm>
                        <a:off x="817414" y="1993826"/>
                        <a:ext cx="4579938" cy="660400"/>
                      </a:xfrm>
                      <a:prstGeom prst="rect">
                        <a:avLst/>
                      </a:prstGeom>
                    </p:spPr>
                  </p:pic>
                </p:oleObj>
              </mc:Fallback>
            </mc:AlternateContent>
          </a:graphicData>
        </a:graphic>
      </p:graphicFrame>
      <p:sp>
        <p:nvSpPr>
          <p:cNvPr id="6" name="Rectangle 21">
            <a:hlinkClick r:id="rId7"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9"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34232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3865" y="549474"/>
            <a:ext cx="1072815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工业氢溴酸常带有淡淡的黄色，可能的原因是：</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。只用下列一种试剂就能分析产生淡黄色的原因，该试剂是</a:t>
            </a:r>
            <a:r>
              <a:rPr lang="en-US" altLang="zh-CN" sz="2800" kern="100" dirty="0">
                <a:latin typeface="Times New Roman"/>
                <a:ea typeface="华文细黑"/>
                <a:cs typeface="Courier New"/>
              </a:rPr>
              <a:t>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b.NaOH</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err="1" smtClean="0">
                <a:latin typeface="Times New Roman"/>
                <a:ea typeface="华文细黑"/>
                <a:cs typeface="Courier New"/>
              </a:rPr>
              <a:t>c.KSCN</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e.CCl</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与溶液混合后分层，有机层在下层，水层在上层，若有机层无色，水层为黄色，则为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所致，若有机层为橙色，水层为无色，则为</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所致，若有机层为橙色、水层为黄色，则为</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所致，故选</a:t>
            </a:r>
            <a:r>
              <a:rPr lang="en-US" altLang="zh-CN" sz="2800" kern="100" dirty="0">
                <a:latin typeface="Times New Roman"/>
                <a:ea typeface="华文细黑"/>
                <a:cs typeface="Courier New"/>
              </a:rPr>
              <a:t>e</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3117478" y="1951292"/>
            <a:ext cx="343364"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33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661015"/>
          </a:xfrm>
          <a:prstGeom prst="rect">
            <a:avLst/>
          </a:prstGeom>
        </p:spPr>
        <p:txBody>
          <a:bodyPr>
            <a:spAutoFit/>
          </a:bodyPr>
          <a:lstStyle/>
          <a:p>
            <a:pPr algn="ctr">
              <a:lnSpc>
                <a:spcPct val="150000"/>
              </a:lnSpc>
              <a:spcAft>
                <a:spcPts val="0"/>
              </a:spcAft>
            </a:pPr>
            <a:r>
              <a:rPr lang="zh-CN" altLang="zh-CN" sz="2800" kern="100" dirty="0">
                <a:solidFill>
                  <a:srgbClr val="0000FF"/>
                </a:solidFill>
                <a:latin typeface="Times New Roman"/>
                <a:ea typeface="华文细黑"/>
                <a:cs typeface="Times New Roman"/>
              </a:rPr>
              <a:t>海水中物质提取的思</a:t>
            </a:r>
            <a:r>
              <a:rPr lang="zh-CN" altLang="zh-CN" sz="2800" kern="100" dirty="0" smtClean="0">
                <a:solidFill>
                  <a:srgbClr val="0000FF"/>
                </a:solidFill>
                <a:latin typeface="Times New Roman"/>
                <a:ea typeface="华文细黑"/>
                <a:cs typeface="Times New Roman"/>
              </a:rPr>
              <a:t>路</a:t>
            </a:r>
            <a:endParaRPr lang="zh-CN" altLang="zh-CN" sz="2800" kern="100" dirty="0">
              <a:solidFill>
                <a:srgbClr val="0000FF"/>
              </a:solidFill>
              <a:latin typeface="Times New Roman"/>
              <a:ea typeface="华文细黑"/>
              <a:cs typeface="Times New Roman"/>
            </a:endParaRPr>
          </a:p>
        </p:txBody>
      </p:sp>
      <p:pic>
        <p:nvPicPr>
          <p:cNvPr id="109570" name="Picture 2" descr="HX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340" y="2133650"/>
            <a:ext cx="7800321" cy="327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50223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E36C0A"/>
                </a:solidFill>
                <a:latin typeface="Times New Roman"/>
                <a:ea typeface="微软雅黑"/>
                <a:cs typeface="Times New Roman"/>
              </a:rPr>
              <a:t>注意</a:t>
            </a:r>
            <a:r>
              <a:rPr lang="zh-CN" altLang="zh-CN" sz="2800" kern="100" dirty="0">
                <a:latin typeface="Times New Roman"/>
                <a:ea typeface="华文细黑"/>
                <a:cs typeface="Times New Roman"/>
              </a:rPr>
              <a:t>　实验室里闻有毒气体及未知气体气味的方法是用手在瓶口轻轻扇动，仅使极少量气体飘进鼻孔。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如图所示</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57346" name="Picture 2" descr="HX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555" y="2061642"/>
            <a:ext cx="3655645" cy="382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600247" y="3501802"/>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扇闻法</a:t>
            </a:r>
            <a:endParaRPr lang="zh-CN" altLang="en-US" sz="3200" dirty="0"/>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1342679" y="2610411"/>
            <a:ext cx="941796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探究高考　明确考向</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3019543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837506"/>
            <a:ext cx="10793813"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因漂白粉在空气中不稳定，故可用于漂白纸张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4C)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将少量溴水加入</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溶液中，再加入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，振荡，静置，可观察到下层液体呈紫色，证明</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的氧化性强于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4C</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制氯气时，用饱和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溶液和浓硫酸净化气体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2B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8537703" y="1597889"/>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dirty="0"/>
          </a:p>
        </p:txBody>
      </p:sp>
      <p:sp>
        <p:nvSpPr>
          <p:cNvPr id="5" name="矩形 4"/>
          <p:cNvSpPr/>
          <p:nvPr/>
        </p:nvSpPr>
        <p:spPr>
          <a:xfrm>
            <a:off x="7391350" y="3522941"/>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6" name="矩形 5"/>
          <p:cNvSpPr/>
          <p:nvPr/>
        </p:nvSpPr>
        <p:spPr>
          <a:xfrm>
            <a:off x="9106842" y="4806385"/>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5" grpId="0"/>
      <p:bldP spid="5" grpId="1"/>
      <p:bldP spid="6" grpId="0"/>
      <p:bldP spid="6"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3628" y="606968"/>
            <a:ext cx="11010769"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碘是人体必需微量元素，所以要多吃富含高碘酸的食物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次氯酸钠溶液可用于环境的消毒杀菌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实验室从海带提取单质碘的方法是：取样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灼烧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从海水中提取物质都必须通过化学反应才能实现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4"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矩形 6"/>
          <p:cNvSpPr/>
          <p:nvPr/>
        </p:nvSpPr>
        <p:spPr>
          <a:xfrm>
            <a:off x="9839622" y="738284"/>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8" name="矩形 7"/>
          <p:cNvSpPr/>
          <p:nvPr/>
        </p:nvSpPr>
        <p:spPr>
          <a:xfrm>
            <a:off x="6959302" y="201322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9" name="矩形 8"/>
          <p:cNvSpPr/>
          <p:nvPr/>
        </p:nvSpPr>
        <p:spPr>
          <a:xfrm>
            <a:off x="1218287" y="3932036"/>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0" name="矩形 9"/>
          <p:cNvSpPr/>
          <p:nvPr/>
        </p:nvSpPr>
        <p:spPr>
          <a:xfrm>
            <a:off x="8759502" y="521548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7" grpId="0"/>
      <p:bldP spid="7" grpId="1"/>
      <p:bldP spid="8" grpId="0"/>
      <p:bldP spid="8" grpId="1"/>
      <p:bldP spid="9" grpId="0"/>
      <p:bldP spid="9" grpId="1"/>
      <p:bldP spid="10" grpId="0"/>
      <p:bldP spid="10"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533974" y="909514"/>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在探究新制饱和氯水成分的实验中，下列根据实验现象得出的结论不正确的是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氯水的颜色呈浅黄绿色，说明氯水中含有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向氯水中滴加硝酸酸化的</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溶液，产生白色沉淀，说明氯水</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含</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向氯水中加入</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粉末，有气泡产生，说明氯水中含有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溶液中滴加氯水，溶液颜色变成棕黄色，说明氯水中含</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HClO</a:t>
            </a:r>
            <a:endParaRPr lang="zh-CN" altLang="zh-CN" sz="1050" kern="100" dirty="0">
              <a:effectLst/>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09898" y="1125538"/>
            <a:ext cx="1085613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的颜色为黄绿色，正因为氯水中溶解了黄绿色的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，才使得氯水显示了浅黄绿色，正确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白色沉淀，正确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与水反应生成</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项，氯水中的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也能将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0"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8762" y="607530"/>
            <a:ext cx="11163760" cy="6224500"/>
          </a:xfrm>
          <a:prstGeom prst="rect">
            <a:avLst/>
          </a:prstGeom>
        </p:spPr>
        <p:txBody>
          <a:bodyPr wrap="square" lIns="121898" tIns="60948" rIns="121898" bIns="60948">
            <a:spAutoFit/>
          </a:bodyPr>
          <a:lstStyle/>
          <a:p>
            <a:pPr algn="just">
              <a:lnSpc>
                <a:spcPct val="130000"/>
              </a:lnSpc>
              <a:spcAft>
                <a:spcPts val="0"/>
              </a:spcAft>
            </a:pPr>
            <a:r>
              <a:rPr lang="en-US" altLang="zh-CN" sz="2700" kern="100" dirty="0">
                <a:latin typeface="Times New Roman"/>
                <a:ea typeface="华文细黑"/>
                <a:cs typeface="Courier New"/>
              </a:rPr>
              <a:t>3.(2015·</a:t>
            </a:r>
            <a:r>
              <a:rPr lang="zh-CN" altLang="zh-CN" sz="2700" kern="100" dirty="0">
                <a:latin typeface="Times New Roman"/>
                <a:ea typeface="华文细黑"/>
                <a:cs typeface="Times New Roman"/>
              </a:rPr>
              <a:t>北京理综，</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某消毒液的主要成分为</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，还含有一定量的</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。下列用来解释事实的方程式中，不合理的是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已知：饱和</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溶液的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A.</a:t>
            </a:r>
            <a:r>
              <a:rPr lang="zh-CN" altLang="zh-CN" sz="2700" kern="100" dirty="0">
                <a:latin typeface="Times New Roman"/>
                <a:ea typeface="华文细黑"/>
                <a:cs typeface="Times New Roman"/>
              </a:rPr>
              <a:t>该消毒液可用</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溶液吸收</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制备：</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a:t>
            </a:r>
            <a:r>
              <a:rPr lang="en-US" altLang="zh-CN" sz="2700" kern="100" baseline="-25000" dirty="0" smtClean="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2OH</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B.</a:t>
            </a:r>
            <a:r>
              <a:rPr lang="zh-CN" altLang="zh-CN" sz="2700" kern="100" dirty="0">
                <a:latin typeface="Times New Roman"/>
                <a:ea typeface="华文细黑"/>
                <a:cs typeface="Times New Roman"/>
              </a:rPr>
              <a:t>该消毒液的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12</a:t>
            </a:r>
            <a:r>
              <a:rPr lang="zh-CN" altLang="zh-CN" sz="2700" kern="1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r>
              <a:rPr lang="en-US" altLang="zh-CN" sz="2700" kern="100" dirty="0">
                <a:latin typeface="ZBFH"/>
                <a:ea typeface="华文细黑"/>
                <a:cs typeface="Times New Roman"/>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OH</a:t>
            </a:r>
            <a:r>
              <a:rPr lang="zh-CN" altLang="zh-CN" sz="2700" kern="100" baseline="300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C.</a:t>
            </a:r>
            <a:r>
              <a:rPr lang="zh-CN" altLang="zh-CN" sz="2700" kern="100" dirty="0">
                <a:latin typeface="Times New Roman"/>
                <a:ea typeface="华文细黑"/>
                <a:cs typeface="Times New Roman"/>
              </a:rPr>
              <a:t>该消毒液与洁厕灵</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主要成分为</a:t>
            </a:r>
            <a:r>
              <a:rPr lang="en-US" altLang="zh-CN" sz="2700" kern="100" dirty="0">
                <a:latin typeface="Times New Roman"/>
                <a:ea typeface="华文细黑"/>
                <a:cs typeface="Courier New"/>
              </a:rPr>
              <a:t>HCl)</a:t>
            </a:r>
            <a:r>
              <a:rPr lang="zh-CN" altLang="zh-CN" sz="2700" kern="100" dirty="0">
                <a:latin typeface="Times New Roman"/>
                <a:ea typeface="华文细黑"/>
                <a:cs typeface="Times New Roman"/>
              </a:rPr>
              <a:t>混用，产生有毒</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2H</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smtClean="0">
                <a:latin typeface="Times New Roman"/>
                <a:ea typeface="华文细黑"/>
                <a:cs typeface="Times New Roman"/>
              </a:rPr>
              <a:t>＋</a:t>
            </a:r>
            <a:r>
              <a:rPr lang="en-US" altLang="zh-CN" sz="2700" kern="100" dirty="0" smtClean="0">
                <a:latin typeface="Times New Roman"/>
                <a:ea typeface="华文细黑"/>
                <a:cs typeface="Times New Roman"/>
              </a:rPr>
              <a:t>    </a:t>
            </a:r>
          </a:p>
          <a:p>
            <a:pPr algn="just">
              <a:lnSpc>
                <a:spcPct val="130000"/>
              </a:lnSpc>
              <a:spcAft>
                <a:spcPts val="0"/>
              </a:spcAft>
            </a:pPr>
            <a:r>
              <a:rPr lang="en-US" altLang="zh-CN" sz="2700" kern="100" dirty="0">
                <a:latin typeface="Times New Roman"/>
                <a:ea typeface="华文细黑"/>
                <a:cs typeface="Times New Roman"/>
              </a:rPr>
              <a:t> </a:t>
            </a:r>
            <a:r>
              <a:rPr lang="en-US" altLang="zh-CN" sz="2700" kern="100" dirty="0" smtClean="0">
                <a:latin typeface="Times New Roman"/>
                <a:ea typeface="华文细黑"/>
                <a:cs typeface="Times New Roman"/>
              </a:rPr>
              <a:t>   </a:t>
            </a:r>
            <a:r>
              <a:rPr lang="en-US" altLang="zh-CN" sz="2700" kern="100" dirty="0" smtClean="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D.</a:t>
            </a:r>
            <a:r>
              <a:rPr lang="zh-CN" altLang="zh-CN" sz="2700" kern="100" dirty="0">
                <a:latin typeface="Times New Roman"/>
                <a:ea typeface="华文细黑"/>
                <a:cs typeface="Times New Roman"/>
              </a:rPr>
              <a:t>该消毒液加白醋生成</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，可增强漂白作用：</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CH</a:t>
            </a:r>
            <a:r>
              <a:rPr lang="en-US" altLang="zh-CN" sz="2700" kern="100" baseline="-25000" dirty="0" smtClean="0">
                <a:latin typeface="Times New Roman"/>
                <a:ea typeface="华文细黑"/>
                <a:cs typeface="Courier New"/>
              </a:rPr>
              <a:t>3</a:t>
            </a:r>
            <a:r>
              <a:rPr lang="en-US" altLang="zh-CN" sz="2700" kern="100" dirty="0" smtClean="0">
                <a:latin typeface="Times New Roman"/>
                <a:ea typeface="华文细黑"/>
                <a:cs typeface="Courier New"/>
              </a:rPr>
              <a:t>COOH</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CH</a:t>
            </a:r>
            <a:r>
              <a:rPr lang="en-US" altLang="zh-CN" sz="2700" kern="100" baseline="-25000" dirty="0">
                <a:latin typeface="Times New Roman"/>
                <a:ea typeface="华文细黑"/>
                <a:cs typeface="Courier New"/>
              </a:rPr>
              <a:t>3</a:t>
            </a:r>
            <a:r>
              <a:rPr lang="en-US" altLang="zh-CN" sz="2700" kern="100" dirty="0">
                <a:latin typeface="Times New Roman"/>
                <a:ea typeface="华文细黑"/>
                <a:cs typeface="Courier New"/>
              </a:rPr>
              <a:t>COO</a:t>
            </a:r>
            <a:r>
              <a:rPr lang="zh-CN" altLang="zh-CN" sz="2700" kern="100" baseline="30000" dirty="0">
                <a:latin typeface="Times New Roman"/>
                <a:ea typeface="华文细黑"/>
                <a:cs typeface="Times New Roman"/>
              </a:rPr>
              <a:t>－</a:t>
            </a:r>
            <a:endParaRPr lang="zh-CN" altLang="zh-CN" sz="2700" kern="100" dirty="0">
              <a:effectLst/>
              <a:latin typeface="宋体"/>
              <a:cs typeface="Courier New"/>
            </a:endParaRPr>
          </a:p>
        </p:txBody>
      </p:sp>
      <p:sp>
        <p:nvSpPr>
          <p:cNvPr id="16"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181497597"/>
              </p:ext>
            </p:extLst>
          </p:nvPr>
        </p:nvGraphicFramePr>
        <p:xfrm>
          <a:off x="2782838" y="3870912"/>
          <a:ext cx="862013" cy="644525"/>
        </p:xfrm>
        <a:graphic>
          <a:graphicData uri="http://schemas.openxmlformats.org/presentationml/2006/ole">
            <mc:AlternateContent xmlns:mc="http://schemas.openxmlformats.org/markup-compatibility/2006">
              <mc:Choice xmlns:v="urn:schemas-microsoft-com:vml" Requires="v">
                <p:oleObj spid="_x0000_s128056" name="文档" r:id="rId7" imgW="862264" imgH="644423" progId="Word.Document.12">
                  <p:embed/>
                </p:oleObj>
              </mc:Choice>
              <mc:Fallback>
                <p:oleObj name="文档" r:id="rId7" imgW="862264" imgH="644423" progId="Word.Document.12">
                  <p:embed/>
                  <p:pic>
                    <p:nvPicPr>
                      <p:cNvPr id="0" name=""/>
                      <p:cNvPicPr/>
                      <p:nvPr/>
                    </p:nvPicPr>
                    <p:blipFill>
                      <a:blip r:embed="rId8"/>
                      <a:stretch>
                        <a:fillRect/>
                      </a:stretch>
                    </p:blipFill>
                    <p:spPr>
                      <a:xfrm>
                        <a:off x="2782838" y="3870912"/>
                        <a:ext cx="862013" cy="644525"/>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395686" y="693490"/>
            <a:ext cx="11388152" cy="5746164"/>
          </a:xfrm>
          <a:prstGeom prst="rect">
            <a:avLst/>
          </a:prstGeom>
        </p:spPr>
        <p:txBody>
          <a:bodyPr wrap="square" lIns="121898" tIns="60948" rIns="121898" bIns="60948">
            <a:spAutoFit/>
          </a:bodyPr>
          <a:lstStyle/>
          <a:p>
            <a:pPr algn="just">
              <a:lnSpc>
                <a:spcPct val="145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的制备为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饱和溶液的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，该消毒液中溶液的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，是由于消毒液中还含有少量的</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增大是由于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电离所致，错误；</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项，该消毒液与洁厕灵混用会发生氧化还原反应：</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项，因为醋酸的酸性比次氯酸的酸性强，</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浓度增大，漂白性增强，正确。</a:t>
            </a:r>
            <a:endParaRPr lang="zh-CN" altLang="zh-CN" sz="1000" kern="100" dirty="0">
              <a:latin typeface="宋体"/>
              <a:cs typeface="Courier New"/>
            </a:endParaRPr>
          </a:p>
          <a:p>
            <a:pPr algn="just">
              <a:lnSpc>
                <a:spcPct val="145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B</a:t>
            </a:r>
            <a:endParaRPr lang="zh-CN" altLang="zh-CN" sz="1000" kern="100" dirty="0">
              <a:effectLst/>
              <a:latin typeface="宋体"/>
              <a:cs typeface="Courier New"/>
            </a:endParaRPr>
          </a:p>
        </p:txBody>
      </p:sp>
      <p:sp>
        <p:nvSpPr>
          <p:cNvPr id="16"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65973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blinds(horizontal)">
                                      <p:cBhvr>
                                        <p:cTn id="15" dur="750"/>
                                        <p:tgtEl>
                                          <p:spTgt spid="1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blinds(horizontal)">
                                      <p:cBhvr>
                                        <p:cTn id="19" dur="750"/>
                                        <p:tgtEl>
                                          <p:spTgt spid="1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blinds(horizontal)">
                                      <p:cBhvr>
                                        <p:cTn id="23" dur="75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9012" y="1324100"/>
            <a:ext cx="11074344" cy="418576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福建理综，</a:t>
            </a:r>
            <a:r>
              <a:rPr lang="en-US" altLang="zh-CN" sz="2800" kern="100" dirty="0">
                <a:latin typeface="IPAPANNEW"/>
                <a:ea typeface="华文细黑"/>
                <a:cs typeface="Times New Roman"/>
              </a:rPr>
              <a:t>23(1)(2)(3)]</a:t>
            </a:r>
            <a:r>
              <a:rPr lang="zh-CN" altLang="zh-CN" sz="2800" kern="100" dirty="0">
                <a:latin typeface="Times New Roman"/>
                <a:ea typeface="华文细黑"/>
                <a:cs typeface="Times New Roman"/>
              </a:rPr>
              <a:t>元素周期表中第</a:t>
            </a:r>
            <a:r>
              <a:rPr lang="en-US" altLang="zh-CN" sz="2800" kern="100" dirty="0">
                <a:latin typeface="宋体"/>
                <a:ea typeface="华文细黑"/>
                <a:cs typeface="Times New Roman"/>
              </a:rPr>
              <a:t>Ⅶ</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族元素的单质及其化合物的用途广泛。</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与氯元素同族的短周期元素的原子结构示意图为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根据题意可知，与</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同族的短周期元素为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，其原子序数为</a:t>
            </a:r>
            <a:r>
              <a:rPr lang="en-US" altLang="zh-CN" sz="2800" kern="100" dirty="0">
                <a:latin typeface="Times New Roman"/>
                <a:ea typeface="华文细黑"/>
                <a:cs typeface="Courier New"/>
              </a:rPr>
              <a:t>9</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kern="100" dirty="0" smtClean="0">
                <a:latin typeface="Times New Roman"/>
                <a:ea typeface="华文细黑"/>
                <a:cs typeface="Times New Roman"/>
              </a:rPr>
              <a:t>最</a:t>
            </a:r>
            <a:r>
              <a:rPr lang="zh-CN" altLang="zh-CN" sz="2800" kern="100" dirty="0">
                <a:latin typeface="Times New Roman"/>
                <a:ea typeface="华文细黑"/>
                <a:cs typeface="Times New Roman"/>
              </a:rPr>
              <a:t>外层电子数为</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，电子层数为</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，故其原子结构示意图</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pic>
        <p:nvPicPr>
          <p:cNvPr id="110594" name="Picture 2" descr="4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8975" y="4554413"/>
            <a:ext cx="967254" cy="101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3" descr="469"/>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1656" y="2759175"/>
            <a:ext cx="937342" cy="98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0594"/>
                                        </p:tgtEl>
                                        <p:attrNameLst>
                                          <p:attrName>style.visibility</p:attrName>
                                        </p:attrNameLst>
                                      </p:cBhvr>
                                      <p:to>
                                        <p:strVal val="visible"/>
                                      </p:to>
                                    </p:set>
                                    <p:animEffect transition="in" filter="blinds(horizontal)">
                                      <p:cBhvr>
                                        <p:cTn id="13" dur="500"/>
                                        <p:tgtEl>
                                          <p:spTgt spid="11059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0595"/>
                                        </p:tgtEl>
                                        <p:attrNameLst>
                                          <p:attrName>style.visibility</p:attrName>
                                        </p:attrNameLst>
                                      </p:cBhvr>
                                      <p:to>
                                        <p:strVal val="visible"/>
                                      </p:to>
                                    </p:set>
                                    <p:animEffect transition="in" filter="blinds(horizontal)">
                                      <p:cBhvr>
                                        <p:cTn id="18" dur="500"/>
                                        <p:tgtEl>
                                          <p:spTgt spid="1105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xEl>
                                              <p:pRg st="4" end="4"/>
                                            </p:txEl>
                                          </p:spTgt>
                                        </p:tgtEl>
                                      </p:cBhvr>
                                    </p:animEffect>
                                    <p:set>
                                      <p:cBhvr>
                                        <p:cTn id="26" dur="1" fill="hold">
                                          <p:stCondLst>
                                            <p:cond delay="499"/>
                                          </p:stCondLst>
                                        </p:cTn>
                                        <p:tgtEl>
                                          <p:spTgt spid="3">
                                            <p:txEl>
                                              <p:pRg st="4" end="4"/>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10594"/>
                                        </p:tgtEl>
                                      </p:cBhvr>
                                    </p:animEffect>
                                    <p:set>
                                      <p:cBhvr>
                                        <p:cTn id="29" dur="1" fill="hold">
                                          <p:stCondLst>
                                            <p:cond delay="499"/>
                                          </p:stCondLst>
                                        </p:cTn>
                                        <p:tgtEl>
                                          <p:spTgt spid="110594"/>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0595"/>
                                        </p:tgtEl>
                                      </p:cBhvr>
                                    </p:animEffect>
                                    <p:set>
                                      <p:cBhvr>
                                        <p:cTn id="32" dur="1" fill="hold">
                                          <p:stCondLst>
                                            <p:cond delay="499"/>
                                          </p:stCondLst>
                                        </p:cTn>
                                        <p:tgtEl>
                                          <p:spTgt spid="11059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4586" y="1269554"/>
            <a:ext cx="11053228"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能作为氯、溴、碘元素非金属性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原子得电子能力</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递变规律的判断依据是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的熔点</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的酸性</a:t>
            </a:r>
            <a:endParaRPr lang="zh-CN" altLang="zh-CN" sz="1050" kern="100" dirty="0">
              <a:effectLst/>
              <a:latin typeface="宋体"/>
              <a:cs typeface="Courier New"/>
            </a:endParaRPr>
          </a:p>
        </p:txBody>
      </p:sp>
      <p:sp>
        <p:nvSpPr>
          <p:cNvPr id="12"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465661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550590" y="1701602"/>
            <a:ext cx="10943790"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比较元素的非金属性强弱可以通过比较元素的气态氢化物的稳定性或者最高价氧化物对应水化物的酸性，气态氢化物越稳定、最高价氧化物对应水化物的酸性越强，元素的非金属性越强，也可以通过单质之间的置换反应比较，故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bc</a:t>
            </a:r>
            <a:endParaRPr lang="zh-CN" altLang="zh-CN" sz="2800" kern="100" dirty="0">
              <a:effectLst/>
              <a:latin typeface="宋体"/>
              <a:cs typeface="Courier New"/>
            </a:endParaRPr>
          </a:p>
        </p:txBody>
      </p:sp>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83963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从氯的原子结构认识氯气的化学性质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氧化性</a:t>
            </a:r>
            <a:endParaRPr lang="zh-CN" altLang="zh-CN" sz="1050" kern="100" dirty="0">
              <a:effectLst/>
              <a:latin typeface="宋体"/>
              <a:cs typeface="Courier New"/>
            </a:endParaRPr>
          </a:p>
        </p:txBody>
      </p:sp>
      <p:pic>
        <p:nvPicPr>
          <p:cNvPr id="58370" name="Picture 2" descr="HX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442" y="1230686"/>
            <a:ext cx="4977001" cy="21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76062" y="3285778"/>
            <a:ext cx="11163760" cy="2492966"/>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与金属反应：与变价金属反应生成高价金属氯化物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与铁反应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与铜反应：</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CuCl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82861766"/>
              </p:ext>
            </p:extLst>
          </p:nvPr>
        </p:nvGraphicFramePr>
        <p:xfrm>
          <a:off x="4078982" y="4870450"/>
          <a:ext cx="1225550" cy="838200"/>
        </p:xfrm>
        <a:graphic>
          <a:graphicData uri="http://schemas.openxmlformats.org/presentationml/2006/ole">
            <mc:AlternateContent xmlns:mc="http://schemas.openxmlformats.org/markup-compatibility/2006">
              <mc:Choice xmlns:v="urn:schemas-microsoft-com:vml" Requires="v">
                <p:oleObj spid="_x0000_s58521" name="文档" r:id="rId4" imgW="1226251" imgH="838110" progId="Word.Document.12">
                  <p:embed/>
                </p:oleObj>
              </mc:Choice>
              <mc:Fallback>
                <p:oleObj name="文档" r:id="rId4" imgW="1226251" imgH="838110" progId="Word.Document.12">
                  <p:embed/>
                  <p:pic>
                    <p:nvPicPr>
                      <p:cNvPr id="0" name=""/>
                      <p:cNvPicPr/>
                      <p:nvPr/>
                    </p:nvPicPr>
                    <p:blipFill>
                      <a:blip r:embed="rId5"/>
                      <a:stretch>
                        <a:fillRect/>
                      </a:stretch>
                    </p:blipFill>
                    <p:spPr>
                      <a:xfrm>
                        <a:off x="4078982" y="4870450"/>
                        <a:ext cx="1225550" cy="838200"/>
                      </a:xfrm>
                      <a:prstGeom prst="rect">
                        <a:avLst/>
                      </a:prstGeom>
                    </p:spPr>
                  </p:pic>
                </p:oleObj>
              </mc:Fallback>
            </mc:AlternateContent>
          </a:graphicData>
        </a:graphic>
      </p:graphicFrame>
      <p:grpSp>
        <p:nvGrpSpPr>
          <p:cNvPr id="2" name="组合 1"/>
          <p:cNvGrpSpPr/>
          <p:nvPr/>
        </p:nvGrpSpPr>
        <p:grpSpPr>
          <a:xfrm>
            <a:off x="2736230" y="3899942"/>
            <a:ext cx="3903633" cy="838200"/>
            <a:chOff x="2736230" y="3899942"/>
            <a:chExt cx="3903633" cy="838200"/>
          </a:xfrm>
        </p:grpSpPr>
        <p:sp>
          <p:nvSpPr>
            <p:cNvPr id="6" name="矩形 5"/>
            <p:cNvSpPr/>
            <p:nvPr/>
          </p:nvSpPr>
          <p:spPr>
            <a:xfrm>
              <a:off x="2736230" y="4130710"/>
              <a:ext cx="390363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2Fe</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3Cl</a:t>
              </a:r>
              <a:r>
                <a:rPr lang="en-US" altLang="zh-CN" sz="2800" kern="100" baseline="-25000" dirty="0" smtClean="0">
                  <a:solidFill>
                    <a:srgbClr val="0000FF"/>
                  </a:solidFill>
                  <a:latin typeface="Times New Roman"/>
                  <a:ea typeface="华文细黑"/>
                  <a:cs typeface="Courier New"/>
                </a:rPr>
                <a:t>2                   </a:t>
              </a:r>
              <a:r>
                <a:rPr lang="en-US" altLang="zh-CN" sz="2800" kern="100" dirty="0" smtClean="0">
                  <a:solidFill>
                    <a:srgbClr val="0000FF"/>
                  </a:solidFill>
                  <a:latin typeface="Times New Roman"/>
                  <a:ea typeface="华文细黑"/>
                  <a:cs typeface="Courier New"/>
                </a:rPr>
                <a:t>2FeCl</a:t>
              </a:r>
              <a:r>
                <a:rPr lang="en-US" altLang="zh-CN" sz="2800" kern="100" baseline="-25000" dirty="0" smtClean="0">
                  <a:solidFill>
                    <a:srgbClr val="0000FF"/>
                  </a:solidFill>
                  <a:latin typeface="Times New Roman"/>
                  <a:ea typeface="华文细黑"/>
                  <a:cs typeface="Courier New"/>
                </a:rPr>
                <a:t>3</a:t>
              </a:r>
              <a:endParaRPr lang="zh-CN" altLang="en-US" sz="2800" dirty="0">
                <a:solidFill>
                  <a:srgbClr val="0000FF"/>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8870643"/>
                </p:ext>
              </p:extLst>
            </p:nvPr>
          </p:nvGraphicFramePr>
          <p:xfrm>
            <a:off x="4426322" y="3899942"/>
            <a:ext cx="1225550" cy="838200"/>
          </p:xfrm>
          <a:graphic>
            <a:graphicData uri="http://schemas.openxmlformats.org/presentationml/2006/ole">
              <mc:AlternateContent xmlns:mc="http://schemas.openxmlformats.org/markup-compatibility/2006">
                <mc:Choice xmlns:v="urn:schemas-microsoft-com:vml" Requires="v">
                  <p:oleObj spid="_x0000_s58522" name="文档" r:id="rId6" imgW="1226251" imgH="838110" progId="Word.Document.12">
                    <p:embed/>
                  </p:oleObj>
                </mc:Choice>
                <mc:Fallback>
                  <p:oleObj name="文档" r:id="rId6" imgW="1226251" imgH="838110" progId="Word.Document.12">
                    <p:embed/>
                    <p:pic>
                      <p:nvPicPr>
                        <p:cNvPr id="0" name=""/>
                        <p:cNvPicPr/>
                        <p:nvPr/>
                      </p:nvPicPr>
                      <p:blipFill>
                        <a:blip r:embed="rId7"/>
                        <a:stretch>
                          <a:fillRect/>
                        </a:stretch>
                      </p:blipFill>
                      <p:spPr>
                        <a:xfrm>
                          <a:off x="4426322" y="3899942"/>
                          <a:ext cx="1225550" cy="838200"/>
                        </a:xfrm>
                        <a:prstGeom prst="rect">
                          <a:avLst/>
                        </a:prstGeom>
                      </p:spPr>
                    </p:pic>
                  </p:oleObj>
                </mc:Fallback>
              </mc:AlternateContent>
            </a:graphicData>
          </a:graphic>
        </p:graphicFrame>
      </p:gr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6914826" y="4063294"/>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0" name="矩形 9"/>
          <p:cNvSpPr/>
          <p:nvPr/>
        </p:nvSpPr>
        <p:spPr>
          <a:xfrm>
            <a:off x="8039422" y="4077866"/>
            <a:ext cx="2236510"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棕黄色的烟</a:t>
            </a:r>
            <a:endParaRPr lang="zh-CN" altLang="en-US" sz="3200" dirty="0"/>
          </a:p>
        </p:txBody>
      </p:sp>
      <p:sp>
        <p:nvSpPr>
          <p:cNvPr id="13" name="矩形 12"/>
          <p:cNvSpPr/>
          <p:nvPr/>
        </p:nvSpPr>
        <p:spPr>
          <a:xfrm>
            <a:off x="6147504" y="5005201"/>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4" name="矩形 13"/>
          <p:cNvSpPr/>
          <p:nvPr/>
        </p:nvSpPr>
        <p:spPr>
          <a:xfrm>
            <a:off x="7243072" y="5005259"/>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黄色的烟</a:t>
            </a:r>
            <a:endParaRPr lang="zh-CN" altLang="en-US" sz="3200" dirty="0"/>
          </a:p>
        </p:txBody>
      </p:sp>
      <p:sp>
        <p:nvSpPr>
          <p:cNvPr id="15" name="矩形 14"/>
          <p:cNvSpPr/>
          <p:nvPr/>
        </p:nvSpPr>
        <p:spPr>
          <a:xfrm>
            <a:off x="6167214" y="5797347"/>
            <a:ext cx="3467616"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水合铜离子：蓝色</a:t>
            </a:r>
            <a:endParaRPr lang="zh-CN" altLang="en-US" sz="3200" dirty="0"/>
          </a:p>
        </p:txBody>
      </p:sp>
      <p:cxnSp>
        <p:nvCxnSpPr>
          <p:cNvPr id="3" name="曲线连接符 2"/>
          <p:cNvCxnSpPr/>
          <p:nvPr/>
        </p:nvCxnSpPr>
        <p:spPr>
          <a:xfrm rot="10800000" flipV="1">
            <a:off x="4511030" y="5589975"/>
            <a:ext cx="792088" cy="359771"/>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46934" y="5941363"/>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黄色固体</a:t>
            </a:r>
            <a:endParaRPr lang="zh-CN" altLang="en-US" sz="3200" dirty="0"/>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fade">
                                      <p:cBhvr>
                                        <p:cTn id="7" dur="1000"/>
                                        <p:tgtEl>
                                          <p:spTgt spid="58370"/>
                                        </p:tgtEl>
                                      </p:cBhvr>
                                    </p:animEffect>
                                    <p:anim calcmode="lin" valueType="num">
                                      <p:cBhvr>
                                        <p:cTn id="8" dur="1000" fill="hold"/>
                                        <p:tgtEl>
                                          <p:spTgt spid="58370"/>
                                        </p:tgtEl>
                                        <p:attrNameLst>
                                          <p:attrName>ppt_x</p:attrName>
                                        </p:attrNameLst>
                                      </p:cBhvr>
                                      <p:tavLst>
                                        <p:tav tm="0">
                                          <p:val>
                                            <p:strVal val="#ppt_x"/>
                                          </p:val>
                                        </p:tav>
                                        <p:tav tm="100000">
                                          <p:val>
                                            <p:strVal val="#ppt_x"/>
                                          </p:val>
                                        </p:tav>
                                      </p:tavLst>
                                    </p:anim>
                                    <p:anim calcmode="lin" valueType="num">
                                      <p:cBhvr>
                                        <p:cTn id="9" dur="1000" fill="hold"/>
                                        <p:tgtEl>
                                          <p:spTgt spid="58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1000"/>
                                        <p:tgtEl>
                                          <p:spTgt spid="7">
                                            <p:txEl>
                                              <p:pRg st="1" end="1"/>
                                            </p:txEl>
                                          </p:spTgt>
                                        </p:tgtEl>
                                      </p:cBhvr>
                                    </p:animEffect>
                                    <p:anim calcmode="lin" valueType="num">
                                      <p:cBhvr>
                                        <p:cTn id="2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animEffect transition="in" filter="wipe(left)">
                                      <p:cBhvr>
                                        <p:cTn id="43" dur="500"/>
                                        <p:tgtEl>
                                          <p:spTgt spid="7">
                                            <p:txEl>
                                              <p:pRg st="2" end="2"/>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down)">
                                      <p:cBhvr>
                                        <p:cTn id="61" dur="10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right)">
                                      <p:cBhvr>
                                        <p:cTn id="66" dur="10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6062" y="1053530"/>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工业上，通过如下转化可制得</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a:t>
            </a:r>
            <a:endParaRPr lang="zh-CN" altLang="zh-CN" sz="1050" kern="100" dirty="0">
              <a:effectLst/>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276855001"/>
              </p:ext>
            </p:extLst>
          </p:nvPr>
        </p:nvGraphicFramePr>
        <p:xfrm>
          <a:off x="673100" y="1989634"/>
          <a:ext cx="11303000" cy="1435100"/>
        </p:xfrm>
        <a:graphic>
          <a:graphicData uri="http://schemas.openxmlformats.org/presentationml/2006/ole">
            <mc:AlternateContent xmlns:mc="http://schemas.openxmlformats.org/markup-compatibility/2006">
              <mc:Choice xmlns:v="urn:schemas-microsoft-com:vml" Requires="v">
                <p:oleObj spid="_x0000_s111686" name="文档" r:id="rId7" imgW="11304884" imgH="1436657" progId="Word.Document.12">
                  <p:embed/>
                </p:oleObj>
              </mc:Choice>
              <mc:Fallback>
                <p:oleObj name="文档" r:id="rId7" imgW="11304884" imgH="1436657" progId="Word.Document.12">
                  <p:embed/>
                  <p:pic>
                    <p:nvPicPr>
                      <p:cNvPr id="0" name=""/>
                      <p:cNvPicPr/>
                      <p:nvPr/>
                    </p:nvPicPr>
                    <p:blipFill>
                      <a:blip r:embed="rId8"/>
                      <a:stretch>
                        <a:fillRect/>
                      </a:stretch>
                    </p:blipFill>
                    <p:spPr>
                      <a:xfrm>
                        <a:off x="673100" y="1989634"/>
                        <a:ext cx="11303000" cy="1435100"/>
                      </a:xfrm>
                      <a:prstGeom prst="rect">
                        <a:avLst/>
                      </a:prstGeom>
                    </p:spPr>
                  </p:pic>
                </p:oleObj>
              </mc:Fallback>
            </mc:AlternateContent>
          </a:graphicData>
        </a:graphic>
      </p:graphicFrame>
      <p:sp>
        <p:nvSpPr>
          <p:cNvPr id="9" name="矩形 8"/>
          <p:cNvSpPr/>
          <p:nvPr/>
        </p:nvSpPr>
        <p:spPr>
          <a:xfrm>
            <a:off x="476062" y="2894909"/>
            <a:ext cx="11163760" cy="295078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完成</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中反应的总化学方程式：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②Ⅱ</a:t>
            </a:r>
            <a:r>
              <a:rPr lang="zh-CN" altLang="zh-CN" sz="2800" kern="100" dirty="0">
                <a:latin typeface="Times New Roman"/>
                <a:ea typeface="华文细黑"/>
                <a:cs typeface="Times New Roman"/>
              </a:rPr>
              <a:t>中转化的基本反应类型是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，该反应过程能析出</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晶体而无其他晶体析出的原因是</a:t>
            </a:r>
            <a:r>
              <a:rPr lang="en-US" altLang="zh-CN" sz="2800" kern="100" dirty="0" smtClean="0">
                <a:latin typeface="Times New Roman"/>
                <a:ea typeface="华文细黑"/>
                <a:cs typeface="Courier New"/>
              </a:rPr>
              <a:t>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9" action="ppaction://hlinksldjump"/>
          </p:cNvPr>
          <p:cNvSpPr/>
          <p:nvPr/>
        </p:nvSpPr>
        <p:spPr>
          <a:xfrm>
            <a:off x="9862045"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5" name="圆角矩形 14">
            <a:hlinkClick r:id="rId1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89865690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476062" y="549474"/>
            <a:ext cx="11163760"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元素的化合价由－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价，故必定有一种元素的化合价要降低，经分析只能是</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元素由＋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价降到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价，因此结合原子守恒和电子守恒可写出化学方程式：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KCl</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，元素的化合价都没有变化，故为复分解反应，其他晶体没有析出，只析出了</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的溶解度较小，小于其他晶体</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8" name="对象 7"/>
          <p:cNvGraphicFramePr>
            <a:graphicFrameLocks noChangeAspect="1"/>
          </p:cNvGraphicFramePr>
          <p:nvPr>
            <p:extLst>
              <p:ext uri="{D42A27DB-BD31-4B8C-83A1-F6EECF244321}">
                <p14:modId xmlns:p14="http://schemas.microsoft.com/office/powerpoint/2010/main" val="4067370501"/>
              </p:ext>
            </p:extLst>
          </p:nvPr>
        </p:nvGraphicFramePr>
        <p:xfrm>
          <a:off x="609600" y="5222941"/>
          <a:ext cx="10985500" cy="1016000"/>
        </p:xfrm>
        <a:graphic>
          <a:graphicData uri="http://schemas.openxmlformats.org/presentationml/2006/ole">
            <mc:AlternateContent xmlns:mc="http://schemas.openxmlformats.org/markup-compatibility/2006">
              <mc:Choice xmlns:v="urn:schemas-microsoft-com:vml" Requires="v">
                <p:oleObj spid="_x0000_s130101" name="文档" r:id="rId7" imgW="10987511" imgH="1019179" progId="Word.Document.12">
                  <p:embed/>
                </p:oleObj>
              </mc:Choice>
              <mc:Fallback>
                <p:oleObj name="文档" r:id="rId7" imgW="10987511" imgH="1019179" progId="Word.Document.12">
                  <p:embed/>
                  <p:pic>
                    <p:nvPicPr>
                      <p:cNvPr id="0" name=""/>
                      <p:cNvPicPr/>
                      <p:nvPr/>
                    </p:nvPicPr>
                    <p:blipFill>
                      <a:blip r:embed="rId8"/>
                      <a:stretch>
                        <a:fillRect/>
                      </a:stretch>
                    </p:blipFill>
                    <p:spPr>
                      <a:xfrm>
                        <a:off x="609600" y="5222941"/>
                        <a:ext cx="10985500" cy="1016000"/>
                      </a:xfrm>
                      <a:prstGeom prst="rect">
                        <a:avLst/>
                      </a:prstGeom>
                    </p:spPr>
                  </p:pic>
                </p:oleObj>
              </mc:Fallback>
            </mc:AlternateContent>
          </a:graphicData>
        </a:graphic>
      </p:graphicFrame>
      <p:sp>
        <p:nvSpPr>
          <p:cNvPr id="9" name="矩形 8"/>
          <p:cNvSpPr/>
          <p:nvPr/>
        </p:nvSpPr>
        <p:spPr>
          <a:xfrm>
            <a:off x="551752" y="5769587"/>
            <a:ext cx="11232086" cy="656077"/>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复分解反应　室温下，氯酸钾在水中的溶解度明显小于其他晶体</a:t>
            </a: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73094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750"/>
                                        <p:tgtEl>
                                          <p:spTgt spid="8"/>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
          <p:cNvSpPr txBox="1"/>
          <p:nvPr/>
        </p:nvSpPr>
        <p:spPr>
          <a:xfrm>
            <a:off x="3907484" y="2610411"/>
            <a:ext cx="428835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练出高分</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12104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39431" y="808478"/>
            <a:ext cx="1134440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氯气的性质活泼，它与氢气混合后立即发生爆炸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实验室制取氯气时，为了防止环境污染，多余的氯气可以用氢氧化钙溶液吸收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新制氯水的氧化性强于久置氯水的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检验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气体中是否混有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，方法是将气体通入硝酸银溶液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除去</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，可将气体通入饱和食盐水中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②③④</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③⑤</a:t>
            </a:r>
            <a:endParaRPr lang="zh-CN" altLang="zh-CN" sz="1050" kern="100" dirty="0">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矩形 19"/>
          <p:cNvSpPr/>
          <p:nvPr/>
        </p:nvSpPr>
        <p:spPr>
          <a:xfrm>
            <a:off x="525796" y="1269554"/>
            <a:ext cx="11120877"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氯气与氢气混合，达到爆炸极限，在光照的条件下才能发生爆炸，</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错，氢氧化钙溶液中溶质含量少，实验中常用氢氧化钠溶液吸收多余的氯气，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HCl</a:t>
            </a:r>
            <a:r>
              <a:rPr lang="zh-CN" altLang="zh-CN" sz="2800" kern="100" dirty="0">
                <a:latin typeface="Times New Roman"/>
                <a:ea typeface="华文细黑"/>
                <a:cs typeface="Times New Roman"/>
              </a:rPr>
              <a:t>气体与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溶液可产生沉淀，</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将气体通入饱和食盐水中，除去的是</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气体，而不是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7242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89" y="1053530"/>
            <a:ext cx="11066267" cy="461664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如图所示，在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处通入氯气，关闭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处干燥的红布条看不到明显现象；当打开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处干燥的红布条逐渐褪色。则</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瓶中盛放的溶液不可能是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浓硫酸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饱和氯化钠溶</a:t>
            </a:r>
            <a:r>
              <a:rPr lang="zh-CN" altLang="zh-CN" sz="2800" kern="100" dirty="0" smtClean="0">
                <a:latin typeface="Times New Roman"/>
                <a:ea typeface="华文细黑"/>
                <a:cs typeface="Times New Roman"/>
              </a:rPr>
              <a:t>液</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2642" name="Picture 2" descr="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70953" y="2611648"/>
            <a:ext cx="4120124" cy="23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909716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97283" y="1053530"/>
            <a:ext cx="1063446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解决本题的关键是要明确装置的特点及起漂白作用的是</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或潮湿的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。首先根据打开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处干燥的红布条逐渐褪色，说明</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为潮湿的，在关闭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通过了</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瓶，看不到</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处干燥的红布条有明显变化，说明</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或吸收了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中的水蒸气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D</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081468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4678" y="693490"/>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溴是海水中重要的非金属元素，地球上</a:t>
            </a:r>
            <a:r>
              <a:rPr lang="en-US" altLang="zh-CN" sz="2800" kern="100" dirty="0">
                <a:latin typeface="Times New Roman"/>
                <a:ea typeface="华文细黑"/>
                <a:cs typeface="Courier New"/>
              </a:rPr>
              <a:t>90%</a:t>
            </a:r>
            <a:r>
              <a:rPr lang="zh-CN" altLang="zh-CN" sz="2800" kern="100" dirty="0">
                <a:latin typeface="Times New Roman"/>
                <a:ea typeface="华文细黑"/>
                <a:cs typeface="Times New Roman"/>
              </a:rPr>
              <a:t>的溴元素以</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的形式存在于海水中，所以人们称溴为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海洋元素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从海水中提取溴时，不涉及氧化还原反应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苯与溴水反应生成溴苯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可以用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萃取溴水中的溴</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时，一定会发生如下反应：</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36482" y="1197546"/>
            <a:ext cx="10856136"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从海水中提取溴，一般要经历浓缩、氧化和提取三个步骤，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苯只能与液溴在催化剂作用下发生取代反应，</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反应时，因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的量不同，生成物也不同，题目中没有说明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的量的关系，故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98470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5498"/>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下列实验现象描述正确的是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碘水中加入少量汽油振荡，静置后上层颜色变浅，下层颜色变为</a:t>
            </a:r>
            <a:r>
              <a:rPr lang="zh-CN" altLang="zh-CN" sz="2800" kern="100" dirty="0" smtClean="0">
                <a:latin typeface="Times New Roman"/>
                <a:ea typeface="华文细黑"/>
                <a:cs typeface="Times New Roman"/>
              </a:rPr>
              <a:t>紫</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红色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红热的铜丝在氯气中燃烧，产生棕黄色的烟雾</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电解氯化钠饱和溶液，将阴极气体产物通入碘化钾淀粉溶液中，</a:t>
            </a:r>
            <a:r>
              <a:rPr lang="zh-CN" altLang="zh-CN" sz="2800" kern="100" dirty="0" smtClean="0">
                <a:latin typeface="Times New Roman"/>
                <a:ea typeface="华文细黑"/>
                <a:cs typeface="Times New Roman"/>
              </a:rPr>
              <a:t>溶</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液</a:t>
            </a:r>
            <a:r>
              <a:rPr lang="zh-CN" altLang="zh-CN" sz="2800" kern="100" dirty="0">
                <a:latin typeface="Times New Roman"/>
                <a:ea typeface="华文细黑"/>
                <a:cs typeface="Times New Roman"/>
              </a:rPr>
              <a:t>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溴化钠溶液中加入少量新制的氯水振荡，再加入少量四氯化碳振荡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静</a:t>
            </a:r>
            <a:r>
              <a:rPr lang="zh-CN" altLang="zh-CN" sz="2800" kern="100" dirty="0">
                <a:latin typeface="Times New Roman"/>
                <a:ea typeface="华文细黑"/>
                <a:cs typeface="Times New Roman"/>
              </a:rPr>
              <a:t>置后上层颜色变浅，下层颜色变为橙红色</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a:spPr>
      <a:bodyPr wrap="none" lIns="121898" tIns="60948" rIns="121898" bIns="60948" anchor="ctr"/>
      <a:lstStyle>
        <a:defPPr algn="r" defTabSz="914400">
          <a:defRPr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6623</TotalTime>
  <Words>5304</Words>
  <Application>Microsoft Office PowerPoint</Application>
  <PresentationFormat>自定义</PresentationFormat>
  <Paragraphs>1535</Paragraphs>
  <Slides>129</Slides>
  <Notes>3</Notes>
  <HiddenSlides>19</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129</vt:i4>
      </vt:variant>
    </vt:vector>
  </HeadingPairs>
  <TitlesOfParts>
    <vt:vector size="131"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857</cp:revision>
  <dcterms:created xsi:type="dcterms:W3CDTF">2014-11-27T01:03:08Z</dcterms:created>
  <dcterms:modified xsi:type="dcterms:W3CDTF">2016-10-06T01:27:57Z</dcterms:modified>
</cp:coreProperties>
</file>